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9" r:id="rId2"/>
    <p:sldId id="256" r:id="rId3"/>
    <p:sldId id="257" r:id="rId4"/>
    <p:sldId id="258" r:id="rId5"/>
    <p:sldId id="260" r:id="rId6"/>
    <p:sldId id="261" r:id="rId7"/>
    <p:sldId id="262" r:id="rId8"/>
    <p:sldId id="263" r:id="rId9"/>
    <p:sldId id="267" r:id="rId10"/>
    <p:sldId id="266" r:id="rId11"/>
    <p:sldId id="271" r:id="rId12"/>
    <p:sldId id="265" r:id="rId13"/>
    <p:sldId id="270" r:id="rId14"/>
    <p:sldId id="269" r:id="rId15"/>
    <p:sldId id="268" r:id="rId16"/>
    <p:sldId id="273" r:id="rId17"/>
    <p:sldId id="275" r:id="rId18"/>
    <p:sldId id="279" r:id="rId19"/>
    <p:sldId id="280" r:id="rId20"/>
    <p:sldId id="281" r:id="rId21"/>
    <p:sldId id="282" r:id="rId22"/>
    <p:sldId id="283" r:id="rId23"/>
    <p:sldId id="284" r:id="rId24"/>
    <p:sldId id="286" r:id="rId25"/>
    <p:sldId id="285" r:id="rId26"/>
    <p:sldId id="287" r:id="rId27"/>
    <p:sldId id="288" r:id="rId28"/>
    <p:sldId id="289" r:id="rId29"/>
    <p:sldId id="274" r:id="rId30"/>
    <p:sldId id="264" r:id="rId31"/>
    <p:sldId id="272" r:id="rId32"/>
    <p:sldId id="278" r:id="rId33"/>
    <p:sldId id="276" r:id="rId3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5736" autoAdjust="0"/>
  </p:normalViewPr>
  <p:slideViewPr>
    <p:cSldViewPr>
      <p:cViewPr>
        <p:scale>
          <a:sx n="75" d="100"/>
          <a:sy n="75" d="100"/>
        </p:scale>
        <p:origin x="-5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3F36BDD-456D-43C0-B687-6876577C504D}" type="datetimeFigureOut">
              <a:rPr lang="fa-IR" smtClean="0"/>
              <a:pPr/>
              <a:t>12/29/1425</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D15FE252-B587-409D-A559-6A6A8F700C48}"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F36BDD-456D-43C0-B687-6876577C504D}" type="datetimeFigureOut">
              <a:rPr lang="fa-IR" smtClean="0"/>
              <a:pPr/>
              <a:t>12/29/1425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5FE252-B587-409D-A559-6A6A8F700C48}"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F36BDD-456D-43C0-B687-6876577C504D}" type="datetimeFigureOut">
              <a:rPr lang="fa-IR" smtClean="0"/>
              <a:pPr/>
              <a:t>12/29/1425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5FE252-B587-409D-A559-6A6A8F700C48}"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F36BDD-456D-43C0-B687-6876577C504D}" type="datetimeFigureOut">
              <a:rPr lang="fa-IR" smtClean="0"/>
              <a:pPr/>
              <a:t>12/29/1425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5FE252-B587-409D-A559-6A6A8F700C48}"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3F36BDD-456D-43C0-B687-6876577C504D}" type="datetimeFigureOut">
              <a:rPr lang="fa-IR" smtClean="0"/>
              <a:pPr/>
              <a:t>12/29/1425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5FE252-B587-409D-A559-6A6A8F700C48}"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3F36BDD-456D-43C0-B687-6876577C504D}" type="datetimeFigureOut">
              <a:rPr lang="fa-IR" smtClean="0"/>
              <a:pPr/>
              <a:t>12/29/1425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15FE252-B587-409D-A559-6A6A8F700C48}"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3F36BDD-456D-43C0-B687-6876577C504D}" type="datetimeFigureOut">
              <a:rPr lang="fa-IR" smtClean="0"/>
              <a:pPr/>
              <a:t>12/29/1425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15FE252-B587-409D-A559-6A6A8F700C48}"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3F36BDD-456D-43C0-B687-6876577C504D}" type="datetimeFigureOut">
              <a:rPr lang="fa-IR" smtClean="0"/>
              <a:pPr/>
              <a:t>12/29/1425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D15FE252-B587-409D-A559-6A6A8F700C48}"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F36BDD-456D-43C0-B687-6876577C504D}" type="datetimeFigureOut">
              <a:rPr lang="fa-IR" smtClean="0"/>
              <a:pPr/>
              <a:t>12/29/1425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15FE252-B587-409D-A559-6A6A8F700C48}"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3F36BDD-456D-43C0-B687-6876577C504D}" type="datetimeFigureOut">
              <a:rPr lang="fa-IR" smtClean="0"/>
              <a:pPr/>
              <a:t>12/29/1425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15FE252-B587-409D-A559-6A6A8F700C48}"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3F36BDD-456D-43C0-B687-6876577C504D}" type="datetimeFigureOut">
              <a:rPr lang="fa-IR" smtClean="0"/>
              <a:pPr/>
              <a:t>12/29/1425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D15FE252-B587-409D-A559-6A6A8F700C48}"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3F36BDD-456D-43C0-B687-6876577C504D}" type="datetimeFigureOut">
              <a:rPr lang="fa-IR" smtClean="0"/>
              <a:pPr/>
              <a:t>12/29/1425</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15FE252-B587-409D-A559-6A6A8F700C48}"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1029" name="Picture 5"/>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428628"/>
          </a:xfrm>
        </p:spPr>
        <p:txBody>
          <a:bodyPr>
            <a:normAutofit fontScale="90000"/>
          </a:bodyPr>
          <a:lstStyle/>
          <a:p>
            <a:endParaRPr lang="fa-IR" dirty="0"/>
          </a:p>
        </p:txBody>
      </p:sp>
      <p:sp>
        <p:nvSpPr>
          <p:cNvPr id="3" name="Content Placeholder 2"/>
          <p:cNvSpPr>
            <a:spLocks noGrp="1"/>
          </p:cNvSpPr>
          <p:nvPr>
            <p:ph idx="1"/>
          </p:nvPr>
        </p:nvSpPr>
        <p:spPr>
          <a:xfrm>
            <a:off x="457200" y="1214422"/>
            <a:ext cx="8229600" cy="5110178"/>
          </a:xfrm>
        </p:spPr>
        <p:txBody>
          <a:bodyPr>
            <a:normAutofit/>
          </a:bodyPr>
          <a:lstStyle/>
          <a:p>
            <a:r>
              <a:rPr lang="fa-IR" b="1" dirty="0" smtClean="0">
                <a:solidFill>
                  <a:srgbClr val="FF0000"/>
                </a:solidFill>
              </a:rPr>
              <a:t>اورلود:</a:t>
            </a:r>
            <a:r>
              <a:rPr lang="fa-IR" b="1" dirty="0" smtClean="0"/>
              <a:t> </a:t>
            </a:r>
          </a:p>
          <a:p>
            <a:r>
              <a:rPr lang="fa-IR" sz="2800" dirty="0" smtClean="0"/>
              <a:t>بهتر است تخمینی از میزان دریافت یا از دست دادن مایع حین جراحی داشته باشیم تا میزان مایع بدن فرد قبل دیالیز را تنظیم کنیم و از اورلود و هایپرتنشن و ادم ریه جلوگیری کنیم. </a:t>
            </a:r>
          </a:p>
          <a:p>
            <a:r>
              <a:rPr lang="fa-IR" sz="2800" dirty="0" smtClean="0"/>
              <a:t>اگر مایع زیادتر از حد کم شود، خطر هایپوتنشن بدنبال داروهای بیهوشی که وازودیلاتاسیون می دهند و همچنین خطر ترومبوز فیستول وجود دارد. </a:t>
            </a:r>
          </a:p>
          <a:p>
            <a:r>
              <a:rPr lang="fa-IR" sz="2800" dirty="0" smtClean="0"/>
              <a:t>بطور استاندارد، متخصصین بیهوشی، 500 سی سی نرمال سالین را با میکروست حین جراحی برای بیمار </a:t>
            </a:r>
            <a:r>
              <a:rPr lang="en-US" sz="2800" dirty="0" smtClean="0"/>
              <a:t>ESRD </a:t>
            </a:r>
            <a:r>
              <a:rPr lang="fa-IR" sz="2800" dirty="0" smtClean="0"/>
              <a:t>میگذارند.</a:t>
            </a:r>
            <a:endParaRPr lang="fa-IR"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3144"/>
          </a:xfrm>
        </p:spPr>
        <p:txBody>
          <a:bodyPr>
            <a:normAutofit fontScale="90000"/>
          </a:bodyPr>
          <a:lstStyle/>
          <a:p>
            <a:endParaRPr lang="fa-IR" dirty="0"/>
          </a:p>
        </p:txBody>
      </p:sp>
      <p:sp>
        <p:nvSpPr>
          <p:cNvPr id="3" name="Content Placeholder 2"/>
          <p:cNvSpPr>
            <a:spLocks noGrp="1"/>
          </p:cNvSpPr>
          <p:nvPr>
            <p:ph idx="1"/>
          </p:nvPr>
        </p:nvSpPr>
        <p:spPr>
          <a:xfrm>
            <a:off x="457200" y="1071546"/>
            <a:ext cx="8229600" cy="5253054"/>
          </a:xfrm>
        </p:spPr>
        <p:txBody>
          <a:bodyPr>
            <a:normAutofit/>
          </a:bodyPr>
          <a:lstStyle/>
          <a:p>
            <a:pPr>
              <a:buFont typeface="Wingdings" pitchFamily="2" charset="2"/>
              <a:buChar char="v"/>
            </a:pPr>
            <a:r>
              <a:rPr lang="fa-IR" b="1" dirty="0" smtClean="0">
                <a:solidFill>
                  <a:srgbClr val="FF0000"/>
                </a:solidFill>
              </a:rPr>
              <a:t>آنمی :</a:t>
            </a:r>
          </a:p>
          <a:p>
            <a:r>
              <a:rPr lang="fa-IR" sz="2800" dirty="0" smtClean="0"/>
              <a:t>بهتر  است هموگلوبین قبل از جراحی در همان مقدار که برای بیماران دیالیزی مطلوب </a:t>
            </a:r>
            <a:r>
              <a:rPr lang="en-US" sz="2800" dirty="0" smtClean="0"/>
              <a:t>Optimum )</a:t>
            </a:r>
            <a:r>
              <a:rPr lang="fa-IR" sz="2800" dirty="0" smtClean="0"/>
              <a:t>) است، باشد.  </a:t>
            </a:r>
          </a:p>
          <a:p>
            <a:r>
              <a:rPr lang="fa-IR" sz="2800" dirty="0" smtClean="0"/>
              <a:t>در جراحی الکتیو، اریتوپویتین سنتتیک وآهن وریدی (اگر کم باشد) بدین منظور استفاده میشود.</a:t>
            </a:r>
            <a:r>
              <a:rPr lang="fa-IR" sz="2800" b="1" dirty="0" smtClean="0"/>
              <a:t> </a:t>
            </a:r>
          </a:p>
          <a:p>
            <a:r>
              <a:rPr lang="fa-IR" sz="2800" b="1" dirty="0" smtClean="0">
                <a:solidFill>
                  <a:srgbClr val="FF0000"/>
                </a:solidFill>
              </a:rPr>
              <a:t>کنترل قند:</a:t>
            </a:r>
          </a:p>
          <a:p>
            <a:r>
              <a:rPr lang="fa-IR" sz="2800" dirty="0" smtClean="0"/>
              <a:t> مشابه کنترل قند در افراد غیر دیالیزی است.</a:t>
            </a:r>
          </a:p>
          <a:p>
            <a:r>
              <a:rPr lang="fa-IR" sz="2800" dirty="0" smtClean="0"/>
              <a:t>عدم تحمل گلوکز یکی از نشانه های اورمی است. لذا هایپرگلیسمی نزدیک به زمان جراحی بخصوص در افرادی که محلولهای حاوی گلوکز گرفته اند، ممکن است دیده شود.</a:t>
            </a:r>
            <a:endParaRPr lang="fa-IR" sz="2800" b="1" dirty="0" smtClean="0"/>
          </a:p>
          <a:p>
            <a:pPr>
              <a:buFont typeface="Wingdings" pitchFamily="2" charset="2"/>
              <a:buChar char="v"/>
            </a:pPr>
            <a:endParaRPr lang="fa-IR" sz="2800" dirty="0" smtClean="0"/>
          </a:p>
          <a:p>
            <a:endParaRPr lang="fa-IR" sz="2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96020"/>
          </a:xfrm>
        </p:spPr>
        <p:txBody>
          <a:bodyPr>
            <a:normAutofit fontScale="90000"/>
          </a:bodyPr>
          <a:lstStyle/>
          <a:p>
            <a:endParaRPr lang="fa-IR" dirty="0"/>
          </a:p>
        </p:txBody>
      </p:sp>
      <p:sp>
        <p:nvSpPr>
          <p:cNvPr id="3" name="Content Placeholder 2"/>
          <p:cNvSpPr>
            <a:spLocks noGrp="1"/>
          </p:cNvSpPr>
          <p:nvPr>
            <p:ph idx="1"/>
          </p:nvPr>
        </p:nvSpPr>
        <p:spPr>
          <a:xfrm>
            <a:off x="457200" y="1142984"/>
            <a:ext cx="8229600" cy="5181616"/>
          </a:xfrm>
        </p:spPr>
        <p:txBody>
          <a:bodyPr>
            <a:normAutofit fontScale="92500" lnSpcReduction="10000"/>
          </a:bodyPr>
          <a:lstStyle/>
          <a:p>
            <a:r>
              <a:rPr lang="fa-IR" b="1" dirty="0" smtClean="0">
                <a:solidFill>
                  <a:srgbClr val="FF0000"/>
                </a:solidFill>
              </a:rPr>
              <a:t>هایپرتنشن: </a:t>
            </a:r>
          </a:p>
          <a:p>
            <a:r>
              <a:rPr lang="fa-IR" dirty="0" smtClean="0"/>
              <a:t>در بیماران دیالیزی با فشار خون بالا، ابتدا در صورت اورلود، دیالیز </a:t>
            </a:r>
            <a:r>
              <a:rPr lang="fa-IR" sz="2800" dirty="0" smtClean="0"/>
              <a:t>می کنیم و سپس اگر همچنان فشار بالا باشد، دارو درمانی شروع می شود.</a:t>
            </a:r>
          </a:p>
          <a:p>
            <a:r>
              <a:rPr lang="fa-IR" sz="2800" dirty="0" smtClean="0"/>
              <a:t> اگرفرصتی برای انجام دیالیز نیست، از ابتدا دارو درمانی شروع میشود. داروهای وریدی انالاپریلات، لابتولول، هیدرالازین )در همراهی با بتابلاکر، دیلتیازم و یا نیتروگلیسرین) هستند.</a:t>
            </a:r>
          </a:p>
          <a:p>
            <a:r>
              <a:rPr lang="fa-IR" sz="2800" dirty="0" smtClean="0"/>
              <a:t> در </a:t>
            </a:r>
            <a:r>
              <a:rPr lang="en-US" sz="2800" dirty="0" smtClean="0"/>
              <a:t>ICU </a:t>
            </a:r>
            <a:r>
              <a:rPr lang="fa-IR" sz="2800" dirty="0" smtClean="0"/>
              <a:t>می توان از نیتروپروساید وریدی و یا نیکاردیپین</a:t>
            </a:r>
            <a:r>
              <a:rPr lang="en-US" sz="2800" dirty="0" smtClean="0"/>
              <a:t>  </a:t>
            </a:r>
            <a:r>
              <a:rPr lang="fa-IR" sz="2800" dirty="0" smtClean="0"/>
              <a:t>استفاده کرد.</a:t>
            </a:r>
          </a:p>
          <a:p>
            <a:r>
              <a:rPr lang="fa-IR" sz="2800" dirty="0" smtClean="0"/>
              <a:t> از دارهای فشارخون طولانی اثر بهتر است استفاده نشود تا حین جراحی فشارخون افت نکند.</a:t>
            </a:r>
          </a:p>
          <a:p>
            <a:r>
              <a:rPr lang="fa-IR" sz="2800" dirty="0" smtClean="0"/>
              <a:t>قبل جراحی نباید استفاده از بتابلاکرها یا کلونیدین شروع شود ولی اگر از قبل استفاده می شده اند، بهتر است ادامه داده شود تا سندرم قطع ناگهانی آنها را نداشته باشیم.</a:t>
            </a:r>
            <a:endParaRPr lang="fa-IR"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706"/>
          </a:xfrm>
        </p:spPr>
        <p:txBody>
          <a:bodyPr>
            <a:normAutofit fontScale="90000"/>
          </a:bodyPr>
          <a:lstStyle/>
          <a:p>
            <a:endParaRPr lang="fa-IR" dirty="0"/>
          </a:p>
        </p:txBody>
      </p:sp>
      <p:sp>
        <p:nvSpPr>
          <p:cNvPr id="3" name="Content Placeholder 2"/>
          <p:cNvSpPr>
            <a:spLocks noGrp="1"/>
          </p:cNvSpPr>
          <p:nvPr>
            <p:ph idx="1"/>
          </p:nvPr>
        </p:nvSpPr>
        <p:spPr>
          <a:xfrm>
            <a:off x="457200" y="285728"/>
            <a:ext cx="8229600" cy="6429420"/>
          </a:xfrm>
        </p:spPr>
        <p:txBody>
          <a:bodyPr>
            <a:normAutofit fontScale="92500" lnSpcReduction="10000"/>
          </a:bodyPr>
          <a:lstStyle/>
          <a:p>
            <a:pPr>
              <a:buFont typeface="Wingdings" pitchFamily="2" charset="2"/>
              <a:buChar char="v"/>
            </a:pPr>
            <a:r>
              <a:rPr lang="fa-IR" b="1" dirty="0" smtClean="0">
                <a:solidFill>
                  <a:srgbClr val="FF0000"/>
                </a:solidFill>
              </a:rPr>
              <a:t>بررسی قلبی عروقی: </a:t>
            </a:r>
          </a:p>
          <a:p>
            <a:r>
              <a:rPr lang="fa-IR" dirty="0" smtClean="0"/>
              <a:t>مهمترین علت مرگ بیماران دیالیزی، بیماری های قلبی عروقی است.</a:t>
            </a:r>
            <a:r>
              <a:rPr lang="fa-IR" b="1" dirty="0" smtClean="0"/>
              <a:t> </a:t>
            </a:r>
            <a:r>
              <a:rPr lang="fa-IR" dirty="0" smtClean="0"/>
              <a:t>حدود 50 % بیماران همودیالیزی که تحت جراحی قرار می گیرند، مشکلات قلبی عروقی دارند. خطر بیماریهای قلب عروقی در بیماران دیالیزی 10 برابر و در بیماران دیالیزی دیابتی 44 برابر است. وجود همزمان التهاب و سوء تغذیه در بیماران دیالیزی که سندرم التهاب-سوء تغذیه نامیده می شود، منجربه افزایش خطر مورتالیتی قلبی عروقی می شود، این در حالی است که </a:t>
            </a:r>
            <a:r>
              <a:rPr lang="en-US" dirty="0" smtClean="0"/>
              <a:t>BMI </a:t>
            </a:r>
            <a:r>
              <a:rPr lang="fa-IR" dirty="0" smtClean="0"/>
              <a:t>کم و کلسترول کم و هایپوآلبومینمی دارند و ریسک فاکتورهای معمول قلبی عروقی در آنها وجود ندارد.</a:t>
            </a:r>
            <a:endParaRPr lang="fa-IR" b="1" dirty="0" smtClean="0"/>
          </a:p>
          <a:p>
            <a:pPr>
              <a:buFont typeface="Wingdings" pitchFamily="2" charset="2"/>
              <a:buChar char="v"/>
            </a:pPr>
            <a:r>
              <a:rPr lang="fa-IR" b="1" dirty="0" smtClean="0">
                <a:solidFill>
                  <a:srgbClr val="FF0000"/>
                </a:solidFill>
              </a:rPr>
              <a:t>هپارین:</a:t>
            </a:r>
          </a:p>
          <a:p>
            <a:r>
              <a:rPr lang="fa-IR" b="1" dirty="0" smtClean="0"/>
              <a:t> </a:t>
            </a:r>
            <a:r>
              <a:rPr lang="fa-IR" dirty="0" smtClean="0"/>
              <a:t>اگر دیالیز در روز جراحی انجام می شود، بهتر است از </a:t>
            </a:r>
            <a:r>
              <a:rPr lang="fa-IR" dirty="0" smtClean="0">
                <a:solidFill>
                  <a:srgbClr val="FF0000"/>
                </a:solidFill>
              </a:rPr>
              <a:t>هپارین استفاده نشود یا کم </a:t>
            </a:r>
            <a:r>
              <a:rPr lang="fa-IR" dirty="0" smtClean="0"/>
              <a:t>شود و بجای آن سالین </a:t>
            </a:r>
            <a:r>
              <a:rPr lang="en-US" dirty="0" smtClean="0"/>
              <a:t>Flash </a:t>
            </a:r>
            <a:r>
              <a:rPr lang="fa-IR" dirty="0" smtClean="0"/>
              <a:t>استفاده شود. اگر ناچار به استفاده از هپارین بودیم، بهتر است </a:t>
            </a:r>
            <a:r>
              <a:rPr lang="fa-IR" dirty="0" smtClean="0">
                <a:solidFill>
                  <a:srgbClr val="FF0000"/>
                </a:solidFill>
              </a:rPr>
              <a:t>4 ساعت صبر </a:t>
            </a:r>
            <a:r>
              <a:rPr lang="fa-IR" dirty="0" smtClean="0"/>
              <a:t>کنیم تا فاکتورهای انعقادی به حد نرمال برگردند و بعد از چک پارامترهای انعقادی، جراحی شروع شود.</a:t>
            </a:r>
          </a:p>
          <a:p>
            <a:r>
              <a:rPr lang="fa-IR" dirty="0" smtClean="0"/>
              <a:t>48-24 ساعت بعد از جراحی های ماژور، نباید هپارین حین دیالیز استفاده شود ،بخصوص اگر محل جراحی به راحتی قابل دسترس نباشد یا خونریزی خطرناک باشد.</a:t>
            </a:r>
          </a:p>
          <a:p>
            <a:r>
              <a:rPr lang="fa-IR" dirty="0" smtClean="0"/>
              <a:t>نظر جراح در این مورد مهم است.</a:t>
            </a:r>
          </a:p>
          <a:p>
            <a:endParaRPr lang="fa-I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fa-IR" dirty="0"/>
          </a:p>
        </p:txBody>
      </p:sp>
      <p:sp>
        <p:nvSpPr>
          <p:cNvPr id="3" name="Content Placeholder 2"/>
          <p:cNvSpPr>
            <a:spLocks noGrp="1"/>
          </p:cNvSpPr>
          <p:nvPr>
            <p:ph idx="1"/>
          </p:nvPr>
        </p:nvSpPr>
        <p:spPr>
          <a:xfrm>
            <a:off x="457200" y="642918"/>
            <a:ext cx="8229600" cy="5681682"/>
          </a:xfrm>
        </p:spPr>
        <p:txBody>
          <a:bodyPr>
            <a:normAutofit fontScale="85000" lnSpcReduction="10000"/>
          </a:bodyPr>
          <a:lstStyle/>
          <a:p>
            <a:pPr>
              <a:buFont typeface="Wingdings" pitchFamily="2" charset="2"/>
              <a:buChar char="v"/>
            </a:pPr>
            <a:r>
              <a:rPr lang="fa-IR" b="1" dirty="0" smtClean="0">
                <a:solidFill>
                  <a:srgbClr val="FF0000"/>
                </a:solidFill>
              </a:rPr>
              <a:t>خونریزی:</a:t>
            </a:r>
          </a:p>
          <a:p>
            <a:r>
              <a:rPr lang="fa-IR" b="1" dirty="0" smtClean="0">
                <a:solidFill>
                  <a:srgbClr val="FF0000"/>
                </a:solidFill>
              </a:rPr>
              <a:t> </a:t>
            </a:r>
            <a:r>
              <a:rPr lang="fa-IR" dirty="0" smtClean="0"/>
              <a:t>در بیماران دیالیزی افزایش احتمال خونریزی داریم. اندازه گیری </a:t>
            </a:r>
            <a:r>
              <a:rPr lang="en-US" dirty="0" smtClean="0">
                <a:solidFill>
                  <a:srgbClr val="FF0000"/>
                </a:solidFill>
              </a:rPr>
              <a:t>BT </a:t>
            </a:r>
            <a:r>
              <a:rPr lang="fa-IR" dirty="0" smtClean="0"/>
              <a:t>توصیه نمیشود چون نرمال بودن آن پیش بینی کننده جراحی بدون خونریزی نیست و طولانی بودن آن هم نشانه افزایش احتمال خونریزی نیست. </a:t>
            </a:r>
          </a:p>
          <a:p>
            <a:r>
              <a:rPr lang="fa-IR" dirty="0" smtClean="0"/>
              <a:t>اختلال فانکشن پلاکتی در اورمی، بعلت احتباس توکسین های اورمیک  ، در اثر دیالیز ناکافی ، آنمی ، سطح  </a:t>
            </a:r>
            <a:r>
              <a:rPr lang="en-US" dirty="0" smtClean="0"/>
              <a:t> PTH</a:t>
            </a:r>
            <a:r>
              <a:rPr lang="fa-IR" dirty="0" smtClean="0"/>
              <a:t>بالا و مصرف آسپرین ایجاد میشود. </a:t>
            </a:r>
          </a:p>
          <a:p>
            <a:pPr>
              <a:buFont typeface="Wingdings" pitchFamily="2" charset="2"/>
              <a:buChar char="v"/>
            </a:pPr>
            <a:r>
              <a:rPr lang="fa-IR" dirty="0" smtClean="0">
                <a:solidFill>
                  <a:srgbClr val="FF0000"/>
                </a:solidFill>
              </a:rPr>
              <a:t>توصیه میشود که اقدامات زیر انجام شود:</a:t>
            </a:r>
          </a:p>
          <a:p>
            <a:r>
              <a:rPr lang="fa-IR" dirty="0" smtClean="0"/>
              <a:t>1-رساندن هماتوکریت به حد مطلوب با تزریق خون</a:t>
            </a:r>
          </a:p>
          <a:p>
            <a:r>
              <a:rPr lang="fa-IR" dirty="0" smtClean="0"/>
              <a:t>2-دسموپرسین زیر جلدی یا وریدی که به اندازه 0.3 میکروگرم به ازای هر کیلوگرم</a:t>
            </a:r>
          </a:p>
          <a:p>
            <a:pPr>
              <a:buNone/>
            </a:pPr>
            <a:r>
              <a:rPr lang="fa-IR" dirty="0" smtClean="0"/>
              <a:t>    وزن بدن که در 50 سی سی نرمال سالین در طی 15 - 30 دقیقه تزریق میشود یا</a:t>
            </a:r>
          </a:p>
          <a:p>
            <a:pPr>
              <a:buNone/>
            </a:pPr>
            <a:r>
              <a:rPr lang="fa-IR" dirty="0" smtClean="0"/>
              <a:t>     به اندازه 3 میکروگرم به ازای هر کیلو وزن بدن بصورت داخل بینی داده میشود.</a:t>
            </a:r>
          </a:p>
          <a:p>
            <a:r>
              <a:rPr lang="fa-IR" dirty="0" smtClean="0"/>
              <a:t>3-کرایوسیپیتیت: که 10 واحد وریدی رزرو شود و در صورت نیاز 12 - 24 ساعت قابل تکرار است و اثر آن 8- 24 ساعت میماند.</a:t>
            </a:r>
          </a:p>
          <a:p>
            <a:r>
              <a:rPr lang="fa-IR" dirty="0" smtClean="0"/>
              <a:t>4-دیالیز</a:t>
            </a:r>
          </a:p>
          <a:p>
            <a:r>
              <a:rPr lang="fa-IR" dirty="0" smtClean="0"/>
              <a:t>5-استروژن به افرادی که نیاز به کنترل طولانی مدت خونریزی دارند مثل آنژیودیسپلازی داده میشود.</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0"/>
            <a:ext cx="8229600" cy="357166"/>
          </a:xfrm>
        </p:spPr>
        <p:txBody>
          <a:bodyPr>
            <a:normAutofit fontScale="90000"/>
          </a:bodyPr>
          <a:lstStyle/>
          <a:p>
            <a:endParaRPr lang="fa-IR" dirty="0"/>
          </a:p>
        </p:txBody>
      </p:sp>
      <p:sp>
        <p:nvSpPr>
          <p:cNvPr id="3" name="Content Placeholder 2"/>
          <p:cNvSpPr>
            <a:spLocks noGrp="1"/>
          </p:cNvSpPr>
          <p:nvPr>
            <p:ph idx="1"/>
          </p:nvPr>
        </p:nvSpPr>
        <p:spPr>
          <a:xfrm>
            <a:off x="457200" y="785794"/>
            <a:ext cx="8229600" cy="5715040"/>
          </a:xfrm>
        </p:spPr>
        <p:txBody>
          <a:bodyPr>
            <a:normAutofit fontScale="92500" lnSpcReduction="10000"/>
          </a:bodyPr>
          <a:lstStyle/>
          <a:p>
            <a:r>
              <a:rPr lang="fa-IR" b="1" dirty="0" smtClean="0">
                <a:solidFill>
                  <a:srgbClr val="FF0000"/>
                </a:solidFill>
              </a:rPr>
              <a:t>بیهوشی جنرال</a:t>
            </a:r>
          </a:p>
          <a:p>
            <a:r>
              <a:rPr lang="fa-IR" dirty="0" smtClean="0"/>
              <a:t>داروهای دپولاریزان انتخابی شامل آتراکوریوم و سیس آتراکوریوم هستند. چون کلیرانس آنها تحت تأثیر نارسایی کلیه نیست.</a:t>
            </a:r>
          </a:p>
          <a:p>
            <a:r>
              <a:rPr lang="fa-IR" b="1" dirty="0" smtClean="0">
                <a:solidFill>
                  <a:srgbClr val="FF0000"/>
                </a:solidFill>
              </a:rPr>
              <a:t>کنترل درد بعد جراحی</a:t>
            </a:r>
          </a:p>
          <a:p>
            <a:r>
              <a:rPr lang="fa-IR" dirty="0" smtClean="0"/>
              <a:t>برای حفظ عملکرد باقیمانده کلیه و جلوگیری از خونریزی گوارشی، بهتر است از </a:t>
            </a:r>
            <a:r>
              <a:rPr lang="en-US" dirty="0" smtClean="0"/>
              <a:t>NSAID </a:t>
            </a:r>
            <a:r>
              <a:rPr lang="fa-IR" dirty="0" smtClean="0"/>
              <a:t>کمتر استفاده شود. کنترل درد بعد جراحی با </a:t>
            </a:r>
            <a:r>
              <a:rPr lang="fa-IR" dirty="0" smtClean="0">
                <a:solidFill>
                  <a:srgbClr val="0070C0"/>
                </a:solidFill>
              </a:rPr>
              <a:t>اپیات ها، استامینوفن و ترامادول </a:t>
            </a:r>
            <a:r>
              <a:rPr lang="fa-IR" dirty="0" smtClean="0"/>
              <a:t>قابل انجام است. </a:t>
            </a:r>
          </a:p>
          <a:p>
            <a:r>
              <a:rPr lang="fa-IR" dirty="0" smtClean="0">
                <a:solidFill>
                  <a:srgbClr val="0070C0"/>
                </a:solidFill>
              </a:rPr>
              <a:t>فنتانیل</a:t>
            </a:r>
            <a:r>
              <a:rPr lang="fa-IR" dirty="0" smtClean="0"/>
              <a:t> یک اپیات مناسب برای بیماران دیالیزی است چون خوب تحمل میشود و متابولیسم فعال ندارد و بدون تغییر میماند.</a:t>
            </a:r>
            <a:endParaRPr lang="fa-IR" b="1" dirty="0" smtClean="0"/>
          </a:p>
          <a:p>
            <a:r>
              <a:rPr lang="fa-IR" dirty="0" smtClean="0">
                <a:solidFill>
                  <a:srgbClr val="0070C0"/>
                </a:solidFill>
              </a:rPr>
              <a:t>هیدرومورفین </a:t>
            </a:r>
            <a:r>
              <a:rPr lang="fa-IR" dirty="0" smtClean="0"/>
              <a:t>هم بعد جراحی در دیالیزی ها قابل استفاده است. لذا بهترین آنالژزیک ها، </a:t>
            </a:r>
            <a:r>
              <a:rPr lang="fa-IR" dirty="0" smtClean="0">
                <a:solidFill>
                  <a:srgbClr val="FF0000"/>
                </a:solidFill>
              </a:rPr>
              <a:t>فنتانیل و هیدرومورفین </a:t>
            </a:r>
            <a:r>
              <a:rPr lang="fa-IR" dirty="0" smtClean="0"/>
              <a:t>هستند.</a:t>
            </a:r>
          </a:p>
          <a:p>
            <a:r>
              <a:rPr lang="fa-IR" dirty="0" smtClean="0">
                <a:solidFill>
                  <a:srgbClr val="0070C0"/>
                </a:solidFill>
              </a:rPr>
              <a:t>دیالیز بعد جراحی </a:t>
            </a:r>
            <a:r>
              <a:rPr lang="fa-IR" dirty="0" smtClean="0"/>
              <a:t>طبق روتین بیمار باید ادامه یابد مگر نیاز به دیالیز اورژانسی باشد. بخصوص بعلت دریافت مایع یا خون حین جراحی.</a:t>
            </a:r>
          </a:p>
          <a:p>
            <a:r>
              <a:rPr lang="fa-IR" dirty="0" smtClean="0"/>
              <a:t> بلافاصله بعد جراحی، نیاز به دیالیز بررسی شود وگرنه نشت عروق مویرگی و تجمع مایع 48 - 72 ساعت بعد جراحی منجر به ادم ریه و ایسکمی میشود.</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فشارخون مناسب جهت انجام عمل جراحی</a:t>
            </a:r>
            <a:endParaRPr lang="fa-IR" dirty="0"/>
          </a:p>
        </p:txBody>
      </p:sp>
      <p:sp>
        <p:nvSpPr>
          <p:cNvPr id="3" name="Content Placeholder 2"/>
          <p:cNvSpPr>
            <a:spLocks noGrp="1"/>
          </p:cNvSpPr>
          <p:nvPr>
            <p:ph idx="1"/>
          </p:nvPr>
        </p:nvSpPr>
        <p:spPr/>
        <p:txBody>
          <a:bodyPr/>
          <a:lstStyle/>
          <a:p>
            <a:r>
              <a:rPr lang="fa-IR" dirty="0" smtClean="0"/>
              <a:t>در صورتی که بیمار قبل عمل فشارخون ایزوله بیش از 180 و </a:t>
            </a:r>
            <a:r>
              <a:rPr lang="en-US" dirty="0" smtClean="0"/>
              <a:t>Pulse Pressure </a:t>
            </a:r>
            <a:r>
              <a:rPr lang="fa-IR" dirty="0" smtClean="0"/>
              <a:t>بیش از </a:t>
            </a:r>
            <a:r>
              <a:rPr lang="en-US" dirty="0" smtClean="0"/>
              <a:t>mmHg 80 </a:t>
            </a:r>
            <a:r>
              <a:rPr lang="fa-IR" dirty="0" smtClean="0"/>
              <a:t>داشته باشد، عوارض کاردیوسکولار در این بیمار به میزان 40 % افزایش می یابد. </a:t>
            </a:r>
          </a:p>
          <a:p>
            <a:r>
              <a:rPr lang="fa-IR" dirty="0" smtClean="0"/>
              <a:t>اغلب صاحبنظران توصیه می کنند فشارخون &lt; 180/110باشد و در غیر این صورت عمل جراحی در صورتی که </a:t>
            </a:r>
            <a:r>
              <a:rPr lang="en-US" dirty="0" smtClean="0"/>
              <a:t>Elective </a:t>
            </a:r>
            <a:r>
              <a:rPr lang="fa-IR" dirty="0" smtClean="0"/>
              <a:t> باشد به زمان دیگری موکول گردد.</a:t>
            </a:r>
          </a:p>
          <a:p>
            <a:endParaRPr lang="fa-I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smtClean="0"/>
              <a:t>در صورتی که بیمار قبل عمل جراحی فشارخون بالا به عنوان مثال  بیشتر از 180/110داشته لازم است درخلال جراحی فقط 20 % فشارخون بیمار پایین آورده شود و پس از آن جهت کنترل دقیق تر فشار به آهستگی بعد از جراحی طی چند روز اقدام شود.</a:t>
            </a:r>
          </a:p>
          <a:p>
            <a:r>
              <a:rPr lang="fa-IR" dirty="0" smtClean="0"/>
              <a:t>چنانچه بیماردچار مشکل اورژانس قلب و عروق شود یا علائم نورولژیک پیدا کند، لازم است فشارخون با استفاده از داروهای وریدی آنتی هیپرتانسیو با سرعت بیشتری کنترل گردد.</a:t>
            </a:r>
            <a:endParaRPr lang="fa-I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b="1" dirty="0" smtClean="0"/>
              <a:t>کم خونی بعد جراحی</a:t>
            </a:r>
          </a:p>
          <a:p>
            <a:r>
              <a:rPr lang="fa-IR" dirty="0" smtClean="0"/>
              <a:t>اغلب به ترکیبات اریتروپویتین مقاوم است که بعلت التهاب و افزایش هپسیدین می باشد. ولی بهرحال اریتروپویتین بعد از جراحی ادامه داده می شود.</a:t>
            </a:r>
            <a:endParaRPr lang="fa-I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t>جراحی در بیماران پیوند کلیه</a:t>
            </a:r>
            <a:endParaRPr lang="fa-IR" dirty="0"/>
          </a:p>
        </p:txBody>
      </p:sp>
      <p:sp>
        <p:nvSpPr>
          <p:cNvPr id="3" name="Content Placeholder 2"/>
          <p:cNvSpPr>
            <a:spLocks noGrp="1"/>
          </p:cNvSpPr>
          <p:nvPr>
            <p:ph idx="1"/>
          </p:nvPr>
        </p:nvSpPr>
        <p:spPr/>
        <p:txBody>
          <a:bodyPr/>
          <a:lstStyle/>
          <a:p>
            <a:r>
              <a:rPr lang="fa-IR" dirty="0" smtClean="0"/>
              <a:t>بطور کلی توصیه می شود، اعمال جراحی </a:t>
            </a:r>
            <a:r>
              <a:rPr lang="en-US" dirty="0" smtClean="0"/>
              <a:t>Elective </a:t>
            </a:r>
            <a:r>
              <a:rPr lang="fa-IR" dirty="0" smtClean="0"/>
              <a:t> در سال اول پس پیوند، بویژه ۶ ماه اول انجام نشوند. ایده آل است که جراحی در همان مرکز پیوند انجام شود و بین تیم جراحی و تیم پیوند ارتباط مناسبی برقرار باشد. بررسی کامل همه سیستم ها قبل از عمل از اصول اولیه بررسی های قبل از عمل می باشد.</a:t>
            </a:r>
          </a:p>
          <a:p>
            <a:r>
              <a:rPr lang="fa-IR" dirty="0" smtClean="0"/>
              <a:t>در صورت وجود عفونت فعال و اخیر یا اپیزود </a:t>
            </a:r>
            <a:r>
              <a:rPr lang="en-US" dirty="0" smtClean="0"/>
              <a:t>Acute Rejection </a:t>
            </a:r>
            <a:r>
              <a:rPr lang="fa-IR" dirty="0" smtClean="0"/>
              <a:t>اخیر، جراحی </a:t>
            </a:r>
            <a:r>
              <a:rPr lang="en-US" dirty="0" smtClean="0"/>
              <a:t> Elective </a:t>
            </a:r>
            <a:r>
              <a:rPr lang="fa-IR" dirty="0" smtClean="0"/>
              <a:t>تا بهبود کامل به تعویق انداخته شود.</a:t>
            </a:r>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scene3d>
              <a:camera prst="orthographicFront"/>
              <a:lightRig rig="freezing" dir="t">
                <a:rot lat="0" lon="0" rev="5640000"/>
              </a:lightRig>
            </a:scene3d>
            <a:sp3d extrusionH="57150" prstMaterial="flat">
              <a:bevelT w="38100" h="38100" prst="slope"/>
              <a:contourClr>
                <a:schemeClr val="tx2"/>
              </a:contourClr>
            </a:sp3d>
          </a:bodyPr>
          <a:lstStyle/>
          <a:p>
            <a:pPr algn="ctr"/>
            <a:r>
              <a:rPr lang="fa-IR" sz="5400" b="1" dirty="0">
                <a:solidFill>
                  <a:srgbClr val="FFFF00"/>
                </a:solidFill>
              </a:rPr>
              <a:t>مشاوره های جراحی در بیماری مزمن کلیه</a:t>
            </a:r>
            <a:endParaRPr lang="fa-IR" sz="5400" dirty="0">
              <a:solidFill>
                <a:srgbClr val="FFFF00"/>
              </a:solidFill>
            </a:endParaRPr>
          </a:p>
        </p:txBody>
      </p:sp>
      <p:sp>
        <p:nvSpPr>
          <p:cNvPr id="3" name="Subtitle 2"/>
          <p:cNvSpPr>
            <a:spLocks noGrp="1"/>
          </p:cNvSpPr>
          <p:nvPr>
            <p:ph type="subTitle" idx="1"/>
          </p:nvPr>
        </p:nvSpPr>
        <p:spPr/>
        <p:txBody>
          <a:bodyPr/>
          <a:lstStyle/>
          <a:p>
            <a:endParaRPr lang="fa-I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1" dirty="0" smtClean="0"/>
              <a:t>تغییر در رژیم درمانی ایمونوساپرسیو</a:t>
            </a:r>
            <a:endParaRPr lang="fa-IR" dirty="0"/>
          </a:p>
        </p:txBody>
      </p:sp>
      <p:sp>
        <p:nvSpPr>
          <p:cNvPr id="3" name="Content Placeholder 2"/>
          <p:cNvSpPr>
            <a:spLocks noGrp="1"/>
          </p:cNvSpPr>
          <p:nvPr>
            <p:ph idx="1"/>
          </p:nvPr>
        </p:nvSpPr>
        <p:spPr/>
        <p:txBody>
          <a:bodyPr/>
          <a:lstStyle/>
          <a:p>
            <a:r>
              <a:rPr lang="en-US" b="1" dirty="0" smtClean="0"/>
              <a:t>A. </a:t>
            </a:r>
            <a:r>
              <a:rPr lang="fa-IR" b="1" dirty="0" smtClean="0"/>
              <a:t>استرویید</a:t>
            </a:r>
          </a:p>
          <a:p>
            <a:r>
              <a:rPr lang="fa-IR" dirty="0" smtClean="0"/>
              <a:t>با توجه به مصرف طولانی استرویید در بیماران بسیاری از منابع توصیه به استفاده از دوز استرس استرویید می کنند. رژیم های درمانی متفاوتی پیشنهاد می شود:</a:t>
            </a:r>
          </a:p>
          <a:p>
            <a:r>
              <a:rPr lang="en-US" dirty="0" smtClean="0"/>
              <a:t>1. Hydrocortisone 100 mg every 8 hours for 24 hours, initiated at the time of surgery</a:t>
            </a:r>
          </a:p>
          <a:p>
            <a:r>
              <a:rPr lang="en-US" dirty="0" smtClean="0"/>
              <a:t>2. </a:t>
            </a:r>
            <a:r>
              <a:rPr lang="en-US" dirty="0" err="1" smtClean="0"/>
              <a:t>Methylprednisolone</a:t>
            </a:r>
            <a:r>
              <a:rPr lang="en-US" dirty="0" smtClean="0"/>
              <a:t> 25 mg IV every 6 hours for 24 hours</a:t>
            </a:r>
            <a:endParaRPr lang="fa-I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0"/>
            <a:ext cx="8229600" cy="704088"/>
          </a:xfrm>
        </p:spPr>
        <p:txBody>
          <a:bodyPr>
            <a:normAutofit fontScale="90000"/>
          </a:bodyPr>
          <a:lstStyle/>
          <a:p>
            <a:endParaRPr lang="fa-IR" dirty="0"/>
          </a:p>
        </p:txBody>
      </p:sp>
      <p:sp>
        <p:nvSpPr>
          <p:cNvPr id="3" name="Content Placeholder 2"/>
          <p:cNvSpPr>
            <a:spLocks noGrp="1"/>
          </p:cNvSpPr>
          <p:nvPr>
            <p:ph idx="1"/>
          </p:nvPr>
        </p:nvSpPr>
        <p:spPr>
          <a:xfrm>
            <a:off x="457200" y="928670"/>
            <a:ext cx="8229600" cy="5395930"/>
          </a:xfrm>
        </p:spPr>
        <p:txBody>
          <a:bodyPr>
            <a:normAutofit fontScale="92500"/>
          </a:bodyPr>
          <a:lstStyle/>
          <a:p>
            <a:r>
              <a:rPr lang="en-US" b="1" dirty="0" smtClean="0"/>
              <a:t>B. </a:t>
            </a:r>
            <a:r>
              <a:rPr lang="fa-IR" b="1" dirty="0" smtClean="0"/>
              <a:t>مهارکننده های کلسینورین (</a:t>
            </a:r>
            <a:r>
              <a:rPr lang="en-US" b="1" dirty="0" err="1" smtClean="0"/>
              <a:t>Calcineurin</a:t>
            </a:r>
            <a:r>
              <a:rPr lang="en-US" b="1" dirty="0" smtClean="0"/>
              <a:t> Inhibitors</a:t>
            </a:r>
            <a:r>
              <a:rPr lang="fa-IR" b="1" dirty="0" smtClean="0"/>
              <a:t> )</a:t>
            </a:r>
            <a:endParaRPr lang="en-US" b="1" dirty="0" smtClean="0"/>
          </a:p>
          <a:p>
            <a:r>
              <a:rPr lang="fa-IR" dirty="0" smtClean="0"/>
              <a:t>داروهای بیمار تا صبح روز عمل با همان دوز تجویز گردند. دوز داروها نباید تغییر داده شود. سطح داروها قبل از جراحی مناسب و پایدار باشد و بعد از جراحی پایش شود. </a:t>
            </a:r>
          </a:p>
          <a:p>
            <a:r>
              <a:rPr lang="fa-IR" dirty="0" smtClean="0"/>
              <a:t>نحوه مصرف ارجح دارو پس از جراحی به صورت خوراکی می باشد. داروها را می توان از طریق </a:t>
            </a:r>
            <a:r>
              <a:rPr lang="en-US" dirty="0" smtClean="0"/>
              <a:t>NG Tube </a:t>
            </a:r>
            <a:r>
              <a:rPr lang="fa-IR" dirty="0" smtClean="0"/>
              <a:t> هم تجویز کرد به شرطی که برگشتی نداشته باشد یا ساکشن نشود. </a:t>
            </a:r>
          </a:p>
          <a:p>
            <a:r>
              <a:rPr lang="fa-IR" dirty="0" smtClean="0"/>
              <a:t>اگر به علت ایلئوس، انسداد گوارشی یا اسهال جذب گوارشی دارو دچار تغییر شود، از تجویز وریدی دارو استفاده می شود. </a:t>
            </a:r>
          </a:p>
          <a:p>
            <a:r>
              <a:rPr lang="fa-IR" dirty="0" smtClean="0"/>
              <a:t>در تبدیل فرم خوراکی سیکلوسپورین به فرم وریدی، دوز وریدی یک سوم دوز</a:t>
            </a:r>
          </a:p>
          <a:p>
            <a:pPr>
              <a:buNone/>
            </a:pPr>
            <a:r>
              <a:rPr lang="fa-IR" dirty="0" smtClean="0"/>
              <a:t>   خوراکی می باشد، دوز وریدی را می توان به صورت منقسم با انفوزیون  وریدی طی ۴ تا ۶ ساعت یا به صورت مداوم طی ۲۴ ساعت انفوزیون کرد.</a:t>
            </a:r>
            <a:endParaRPr lang="fa-I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7458"/>
          </a:xfrm>
        </p:spPr>
        <p:txBody>
          <a:bodyPr>
            <a:normAutofit fontScale="90000"/>
          </a:bodyPr>
          <a:lstStyle/>
          <a:p>
            <a:endParaRPr lang="fa-IR" dirty="0"/>
          </a:p>
        </p:txBody>
      </p:sp>
      <p:sp>
        <p:nvSpPr>
          <p:cNvPr id="3" name="Content Placeholder 2"/>
          <p:cNvSpPr>
            <a:spLocks noGrp="1"/>
          </p:cNvSpPr>
          <p:nvPr>
            <p:ph idx="1"/>
          </p:nvPr>
        </p:nvSpPr>
        <p:spPr>
          <a:xfrm>
            <a:off x="457200" y="1214422"/>
            <a:ext cx="8229600" cy="5110178"/>
          </a:xfrm>
        </p:spPr>
        <p:txBody>
          <a:bodyPr>
            <a:normAutofit/>
          </a:bodyPr>
          <a:lstStyle/>
          <a:p>
            <a:r>
              <a:rPr lang="fa-IR" dirty="0" smtClean="0"/>
              <a:t>تاکرولیموس را می توان به صورت زیر زبانی هم استفاده کرد. معمولا نصف دوز خوراکی به صورت زیرزبانی داده می شود.</a:t>
            </a:r>
          </a:p>
          <a:p>
            <a:r>
              <a:rPr lang="fa-IR" dirty="0" smtClean="0"/>
              <a:t>در مورد تجویز وریدی تاکرولیموس توصیه به کاهش دوز به یک سوم یا یک چهارم دوز خوراکی می شود، که به صورت انفوزیون مداوم ۲۴ ساعته تجویز میشود. </a:t>
            </a:r>
          </a:p>
          <a:p>
            <a:r>
              <a:rPr lang="fa-IR" dirty="0" smtClean="0"/>
              <a:t>با ایجاد تحمل خوراکی دارو، دوز خوراکی ۸ تا ۱۲ ساعت بعد از قطع انفوزیون شروع شود. </a:t>
            </a:r>
          </a:p>
          <a:p>
            <a:r>
              <a:rPr lang="fa-IR" dirty="0" smtClean="0"/>
              <a:t>در شرایط تهدید کننده حیات نظیر عفونتهای شدید، لازم است دارو به طور موقت قطع شود.</a:t>
            </a:r>
          </a:p>
          <a:p>
            <a:endParaRPr lang="fa-I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3144"/>
          </a:xfrm>
        </p:spPr>
        <p:txBody>
          <a:bodyPr>
            <a:normAutofit fontScale="90000"/>
          </a:bodyPr>
          <a:lstStyle/>
          <a:p>
            <a:endParaRPr lang="fa-IR" dirty="0"/>
          </a:p>
        </p:txBody>
      </p:sp>
      <p:sp>
        <p:nvSpPr>
          <p:cNvPr id="3" name="Content Placeholder 2"/>
          <p:cNvSpPr>
            <a:spLocks noGrp="1"/>
          </p:cNvSpPr>
          <p:nvPr>
            <p:ph idx="1"/>
          </p:nvPr>
        </p:nvSpPr>
        <p:spPr>
          <a:xfrm>
            <a:off x="457200" y="1000108"/>
            <a:ext cx="8229600" cy="5324492"/>
          </a:xfrm>
        </p:spPr>
        <p:txBody>
          <a:bodyPr>
            <a:normAutofit/>
          </a:bodyPr>
          <a:lstStyle/>
          <a:p>
            <a:r>
              <a:rPr lang="fa-IR" dirty="0" smtClean="0"/>
              <a:t>سیکلوسپورین باعث افزایش اثر داروهایی نظیر , </a:t>
            </a:r>
            <a:r>
              <a:rPr lang="en-US" dirty="0" err="1" smtClean="0"/>
              <a:t>Fentanyl</a:t>
            </a:r>
            <a:r>
              <a:rPr lang="en-US" dirty="0" smtClean="0"/>
              <a:t>, Benzodiazepine  ,</a:t>
            </a:r>
            <a:r>
              <a:rPr lang="en-US" dirty="0" err="1" smtClean="0"/>
              <a:t>Pancuronium</a:t>
            </a:r>
            <a:r>
              <a:rPr lang="en-US" dirty="0" smtClean="0"/>
              <a:t> </a:t>
            </a:r>
            <a:r>
              <a:rPr lang="fa-IR" dirty="0" smtClean="0"/>
              <a:t> میشود. دوزهای پایینتر از </a:t>
            </a:r>
            <a:r>
              <a:rPr lang="en-US" dirty="0" smtClean="0"/>
              <a:t>Non-depolarizing Muscle</a:t>
            </a:r>
            <a:r>
              <a:rPr lang="fa-IR" dirty="0" smtClean="0"/>
              <a:t> </a:t>
            </a:r>
            <a:r>
              <a:rPr lang="en-US" dirty="0" smtClean="0"/>
              <a:t>Relaxant </a:t>
            </a:r>
            <a:r>
              <a:rPr lang="fa-IR" dirty="0" smtClean="0"/>
              <a:t> در مصرف کنندگان سیکلوسپورین مورد نیاز است.</a:t>
            </a:r>
          </a:p>
          <a:p>
            <a:r>
              <a:rPr lang="fa-IR" dirty="0" smtClean="0"/>
              <a:t>برای حفظ سطح دارویی، سیکلوسپورین یا تاکرولیموس خوراکی ۴ تا ۶</a:t>
            </a:r>
          </a:p>
          <a:p>
            <a:r>
              <a:rPr lang="fa-IR" dirty="0" smtClean="0"/>
              <a:t>ساعت قبل از جراحی مصرف شود.</a:t>
            </a:r>
          </a:p>
          <a:p>
            <a:r>
              <a:rPr lang="fa-IR" dirty="0" smtClean="0"/>
              <a:t>هیپرونتیلاسیون باعث پایین آمدن آستانه تشنج می شود، و باید از آن در فرد مصرف کننده مهارکننده های کلسینورین پرهیز شود.</a:t>
            </a:r>
          </a:p>
          <a:p>
            <a:r>
              <a:rPr lang="fa-IR" dirty="0" smtClean="0"/>
              <a:t>پس از جراحی ادامه درمان با </a:t>
            </a:r>
            <a:r>
              <a:rPr lang="en-US" dirty="0" smtClean="0"/>
              <a:t>CNI </a:t>
            </a:r>
            <a:r>
              <a:rPr lang="fa-IR" dirty="0" smtClean="0"/>
              <a:t> با دوز قبل از عمل همراه با پایش سطح دارو توصیه میشود.</a:t>
            </a:r>
            <a:endParaRPr lang="fa-I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en-US" b="1" dirty="0" smtClean="0"/>
              <a:t>C. </a:t>
            </a:r>
            <a:r>
              <a:rPr lang="fa-IR" b="1" dirty="0" smtClean="0"/>
              <a:t>مایکوفنولات (</a:t>
            </a:r>
            <a:r>
              <a:rPr lang="en-US" b="1" dirty="0" err="1" smtClean="0"/>
              <a:t>Mycophenolate</a:t>
            </a:r>
            <a:r>
              <a:rPr lang="fa-IR" b="1" dirty="0" smtClean="0"/>
              <a:t> )</a:t>
            </a:r>
            <a:endParaRPr lang="en-US" b="1" dirty="0" smtClean="0"/>
          </a:p>
          <a:p>
            <a:r>
              <a:rPr lang="fa-IR" dirty="0" smtClean="0"/>
              <a:t>داروی مایکوفنولات </a:t>
            </a:r>
            <a:r>
              <a:rPr lang="en-US" dirty="0" err="1" smtClean="0"/>
              <a:t>Myfortic</a:t>
            </a:r>
            <a:r>
              <a:rPr lang="en-US" dirty="0" smtClean="0"/>
              <a:t>/ </a:t>
            </a:r>
            <a:r>
              <a:rPr lang="en-US" dirty="0" err="1" smtClean="0"/>
              <a:t>Cellcept</a:t>
            </a:r>
            <a:r>
              <a:rPr lang="en-US" dirty="0" smtClean="0"/>
              <a:t> ) </a:t>
            </a:r>
            <a:r>
              <a:rPr lang="fa-IR" dirty="0" smtClean="0"/>
              <a:t> )با دوز قبل از جراحی ادامه داده شود.</a:t>
            </a:r>
          </a:p>
          <a:p>
            <a:r>
              <a:rPr lang="fa-IR" dirty="0" smtClean="0"/>
              <a:t>در صورت عدم امکان مصرف دارو به صورت خوراکی و با توجه به دسترسی نداشتن به فرم تزریقی تا زمان بهبود وضعیت موقتا دارو قطع شود. در صورت دسترسی به نوع وریدی، دوز آن معادل دوز خوراکی  میباشد.</a:t>
            </a:r>
            <a:endParaRPr lang="fa-I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24582"/>
          </a:xfrm>
        </p:spPr>
        <p:txBody>
          <a:bodyPr>
            <a:normAutofit fontScale="90000"/>
          </a:bodyPr>
          <a:lstStyle/>
          <a:p>
            <a:endParaRPr lang="fa-IR" dirty="0"/>
          </a:p>
        </p:txBody>
      </p:sp>
      <p:sp>
        <p:nvSpPr>
          <p:cNvPr id="3" name="Content Placeholder 2"/>
          <p:cNvSpPr>
            <a:spLocks noGrp="1"/>
          </p:cNvSpPr>
          <p:nvPr>
            <p:ph idx="1"/>
          </p:nvPr>
        </p:nvSpPr>
        <p:spPr>
          <a:xfrm>
            <a:off x="457200" y="1000108"/>
            <a:ext cx="8229600" cy="5857892"/>
          </a:xfrm>
        </p:spPr>
        <p:txBody>
          <a:bodyPr>
            <a:normAutofit/>
          </a:bodyPr>
          <a:lstStyle/>
          <a:p>
            <a:r>
              <a:rPr lang="fa-IR" dirty="0" smtClean="0"/>
              <a:t>با توجه به تداخلات دارویی مهارکننده های کلسینورین با داروهای متابولیزه شونده از طریق سیتوکروم </a:t>
            </a:r>
            <a:r>
              <a:rPr lang="en-US" dirty="0" smtClean="0"/>
              <a:t>P450 ، </a:t>
            </a:r>
            <a:r>
              <a:rPr lang="fa-IR" dirty="0" smtClean="0"/>
              <a:t>شامل عوامل بیهوشی تداخلات دارویی مد نظر باشد.</a:t>
            </a:r>
          </a:p>
          <a:p>
            <a:r>
              <a:rPr lang="fa-IR" dirty="0" smtClean="0"/>
              <a:t>اکثر عوامل بیهوشی استنشاقی به خوبی در بیماران تحمل می شود.</a:t>
            </a:r>
          </a:p>
          <a:p>
            <a:r>
              <a:rPr lang="fa-IR" dirty="0" smtClean="0"/>
              <a:t>در بیهوشی جنرال ، از گروه بنزودیازپینها به عنوان </a:t>
            </a:r>
            <a:r>
              <a:rPr lang="en-US" dirty="0" smtClean="0"/>
              <a:t> pre-medication</a:t>
            </a:r>
            <a:r>
              <a:rPr lang="fa-IR" dirty="0" smtClean="0"/>
              <a:t> می توان استفاده کرد.</a:t>
            </a:r>
          </a:p>
          <a:p>
            <a:r>
              <a:rPr lang="fa-IR" dirty="0" smtClean="0"/>
              <a:t>احتیاط در مورد مصرف همزمان سیکلوسپورین خوراکی و     </a:t>
            </a:r>
            <a:r>
              <a:rPr lang="en-US" dirty="0" err="1" smtClean="0"/>
              <a:t>Isoflurane</a:t>
            </a:r>
            <a:r>
              <a:rPr lang="fa-IR" dirty="0" smtClean="0"/>
              <a:t> توصیه می شود، بویژه اگر فاصله بین مصرف خوراکی سیکلوسپورین و  تجویز </a:t>
            </a:r>
            <a:r>
              <a:rPr lang="en-US" dirty="0" err="1" smtClean="0"/>
              <a:t>Isoflurane</a:t>
            </a:r>
            <a:r>
              <a:rPr lang="en-US" dirty="0" smtClean="0"/>
              <a:t> </a:t>
            </a:r>
            <a:r>
              <a:rPr lang="fa-IR" dirty="0" smtClean="0"/>
              <a:t> کمتر از ۴ ساعت باشد.</a:t>
            </a:r>
            <a:endParaRPr lang="fa-I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96020"/>
          </a:xfrm>
        </p:spPr>
        <p:txBody>
          <a:bodyPr>
            <a:normAutofit fontScale="90000"/>
          </a:bodyPr>
          <a:lstStyle/>
          <a:p>
            <a:endParaRPr lang="fa-IR" dirty="0"/>
          </a:p>
        </p:txBody>
      </p:sp>
      <p:sp>
        <p:nvSpPr>
          <p:cNvPr id="3" name="Content Placeholder 2"/>
          <p:cNvSpPr>
            <a:spLocks noGrp="1"/>
          </p:cNvSpPr>
          <p:nvPr>
            <p:ph idx="1"/>
          </p:nvPr>
        </p:nvSpPr>
        <p:spPr>
          <a:xfrm>
            <a:off x="457200" y="1000108"/>
            <a:ext cx="8229600" cy="5324492"/>
          </a:xfrm>
        </p:spPr>
        <p:txBody>
          <a:bodyPr>
            <a:normAutofit/>
          </a:bodyPr>
          <a:lstStyle/>
          <a:p>
            <a:r>
              <a:rPr lang="en-US" b="1" dirty="0" smtClean="0"/>
              <a:t>D. </a:t>
            </a:r>
            <a:r>
              <a:rPr lang="fa-IR" b="1" dirty="0" smtClean="0"/>
              <a:t>مهارکننده های </a:t>
            </a:r>
            <a:r>
              <a:rPr lang="en-US" b="1" dirty="0" err="1" smtClean="0"/>
              <a:t>mTOR</a:t>
            </a:r>
            <a:endParaRPr lang="en-US" b="1" dirty="0" smtClean="0"/>
          </a:p>
          <a:p>
            <a:r>
              <a:rPr lang="fa-IR" dirty="0" smtClean="0"/>
              <a:t>با توجه به تاخیر در بهبود زخم </a:t>
            </a:r>
            <a:r>
              <a:rPr lang="en-US" dirty="0" smtClean="0"/>
              <a:t> (Delayed Wound Healing )</a:t>
            </a:r>
            <a:r>
              <a:rPr lang="fa-IR" dirty="0" smtClean="0"/>
              <a:t>توسط این دسته دارویی، توصیه می شود که این داروها ۵ تا ۱۰ روز قبل از جراحی ماژور شامل جراحی کنسر، قطع شود و بعد از بهبود کامل زخم ( ۱۵ روز تا یک ماه بعد) شروع شود. </a:t>
            </a:r>
          </a:p>
          <a:p>
            <a:r>
              <a:rPr lang="fa-IR" dirty="0" smtClean="0"/>
              <a:t>در بیمارانی که رژیم درمانی </a:t>
            </a:r>
            <a:r>
              <a:rPr lang="en-US" dirty="0" err="1" smtClean="0"/>
              <a:t>mTOR</a:t>
            </a:r>
            <a:r>
              <a:rPr lang="en-US" dirty="0" smtClean="0"/>
              <a:t> Inhibitor</a:t>
            </a:r>
            <a:r>
              <a:rPr lang="fa-IR" dirty="0" smtClean="0"/>
              <a:t>و </a:t>
            </a:r>
            <a:r>
              <a:rPr lang="en-US" dirty="0" err="1" smtClean="0"/>
              <a:t>Mycophenolate</a:t>
            </a:r>
            <a:r>
              <a:rPr lang="en-US" dirty="0" smtClean="0"/>
              <a:t> </a:t>
            </a:r>
            <a:r>
              <a:rPr lang="fa-IR" dirty="0" smtClean="0"/>
              <a:t> بدون استرویید دریافت می کنند، در زمان قطع </a:t>
            </a:r>
            <a:r>
              <a:rPr lang="en-US" dirty="0" err="1" smtClean="0"/>
              <a:t>mTOR</a:t>
            </a:r>
            <a:r>
              <a:rPr lang="en-US" dirty="0" smtClean="0"/>
              <a:t> Inhibitor ، </a:t>
            </a:r>
            <a:r>
              <a:rPr lang="fa-IR" dirty="0" smtClean="0"/>
              <a:t>دوز کم استروئید استفاده شود.</a:t>
            </a:r>
          </a:p>
          <a:p>
            <a:r>
              <a:rPr lang="fa-IR" dirty="0" smtClean="0"/>
              <a:t>در موارد جراحی اورژانس، دارو بلافاصله قبل از عمل قطع شود و ۵ روز بعد عمل می توان دارو را شروع کرد.</a:t>
            </a:r>
            <a:endParaRPr lang="fa-I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896"/>
          </a:xfrm>
        </p:spPr>
        <p:txBody>
          <a:bodyPr>
            <a:normAutofit fontScale="90000"/>
          </a:bodyPr>
          <a:lstStyle/>
          <a:p>
            <a:endParaRPr lang="fa-IR" dirty="0"/>
          </a:p>
        </p:txBody>
      </p:sp>
      <p:sp>
        <p:nvSpPr>
          <p:cNvPr id="3" name="Content Placeholder 2"/>
          <p:cNvSpPr>
            <a:spLocks noGrp="1"/>
          </p:cNvSpPr>
          <p:nvPr>
            <p:ph idx="1"/>
          </p:nvPr>
        </p:nvSpPr>
        <p:spPr>
          <a:xfrm>
            <a:off x="457200" y="1357298"/>
            <a:ext cx="8229600" cy="4967302"/>
          </a:xfrm>
        </p:spPr>
        <p:txBody>
          <a:bodyPr>
            <a:normAutofit/>
          </a:bodyPr>
          <a:lstStyle/>
          <a:p>
            <a:r>
              <a:rPr lang="fa-IR" b="1" dirty="0" smtClean="0"/>
              <a:t>تزریق فراورده های خونی</a:t>
            </a:r>
          </a:p>
          <a:p>
            <a:r>
              <a:rPr lang="fa-IR" dirty="0" smtClean="0"/>
              <a:t>هموگلوبین بالای 11 </a:t>
            </a:r>
            <a:r>
              <a:rPr lang="en-US" dirty="0" smtClean="0"/>
              <a:t>g/</a:t>
            </a:r>
            <a:r>
              <a:rPr lang="en-US" dirty="0" err="1" smtClean="0"/>
              <a:t>dL</a:t>
            </a:r>
            <a:r>
              <a:rPr lang="en-US" dirty="0" smtClean="0"/>
              <a:t> </a:t>
            </a:r>
            <a:r>
              <a:rPr lang="fa-IR" dirty="0" smtClean="0"/>
              <a:t> قبل از جراحی نیاز به ترانسفوزیون حین و بعد از جراحی را کاهش میدهد. در صورت ضرورت تزریق خون، برای جلوگیری از حساسیت زایی و انتقال </a:t>
            </a:r>
            <a:r>
              <a:rPr lang="en-US" dirty="0" smtClean="0"/>
              <a:t>CMV ، </a:t>
            </a:r>
            <a:r>
              <a:rPr lang="fa-IR" dirty="0" smtClean="0"/>
              <a:t>از  </a:t>
            </a:r>
          </a:p>
          <a:p>
            <a:r>
              <a:rPr lang="fa-IR" dirty="0" smtClean="0"/>
              <a:t> </a:t>
            </a:r>
            <a:r>
              <a:rPr lang="en-US" dirty="0" err="1" smtClean="0"/>
              <a:t>Leukoreduced</a:t>
            </a:r>
            <a:r>
              <a:rPr lang="en-US" dirty="0" smtClean="0"/>
              <a:t> Packed Cell (Filtered Packed Cell </a:t>
            </a:r>
            <a:r>
              <a:rPr lang="fa-IR" dirty="0" smtClean="0"/>
              <a:t>استفاده شود.</a:t>
            </a:r>
          </a:p>
          <a:p>
            <a:r>
              <a:rPr lang="fa-IR" dirty="0" smtClean="0"/>
              <a:t>پلاکت، </a:t>
            </a:r>
            <a:r>
              <a:rPr lang="en-US" dirty="0" smtClean="0"/>
              <a:t>Cryoprecipitate </a:t>
            </a:r>
            <a:r>
              <a:rPr lang="fa-IR" dirty="0" smtClean="0"/>
              <a:t> و </a:t>
            </a:r>
            <a:r>
              <a:rPr lang="en-US" dirty="0" smtClean="0"/>
              <a:t>FFP </a:t>
            </a:r>
            <a:r>
              <a:rPr lang="fa-IR" dirty="0" smtClean="0"/>
              <a:t> معمولا فاقد لکوسیت هستند و از نظر احتمال انتقال </a:t>
            </a:r>
            <a:r>
              <a:rPr lang="en-US" dirty="0" smtClean="0"/>
              <a:t>CMV </a:t>
            </a:r>
            <a:r>
              <a:rPr lang="fa-IR" dirty="0" smtClean="0"/>
              <a:t> کم خطر هستند.</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24582"/>
          </a:xfrm>
        </p:spPr>
        <p:txBody>
          <a:bodyPr>
            <a:normAutofit fontScale="90000"/>
          </a:bodyPr>
          <a:lstStyle/>
          <a:p>
            <a:endParaRPr lang="fa-IR" dirty="0"/>
          </a:p>
        </p:txBody>
      </p:sp>
      <p:sp>
        <p:nvSpPr>
          <p:cNvPr id="3" name="Content Placeholder 2"/>
          <p:cNvSpPr>
            <a:spLocks noGrp="1"/>
          </p:cNvSpPr>
          <p:nvPr>
            <p:ph idx="1"/>
          </p:nvPr>
        </p:nvSpPr>
        <p:spPr>
          <a:xfrm>
            <a:off x="457200" y="1000108"/>
            <a:ext cx="8229600" cy="5324492"/>
          </a:xfrm>
        </p:spPr>
        <p:txBody>
          <a:bodyPr>
            <a:normAutofit/>
          </a:bodyPr>
          <a:lstStyle/>
          <a:p>
            <a:r>
              <a:rPr lang="fa-IR" dirty="0" smtClean="0"/>
              <a:t>تعبیه کاتتر ادراری تنها در صورت ضرورت اندازه گیری حجم ادرار یا درناژ مثانه انجام شود.</a:t>
            </a:r>
          </a:p>
          <a:p>
            <a:r>
              <a:rPr lang="fa-IR" b="1" dirty="0" smtClean="0"/>
              <a:t> کنترل درد پس از عمل</a:t>
            </a:r>
          </a:p>
          <a:p>
            <a:r>
              <a:rPr lang="fa-IR" dirty="0" smtClean="0"/>
              <a:t>مخدرهایی نظیر مورفین، کدئین، اکسی کدون و ترامادول با احتیاط استفاده شوند. چون تجمع متابولیتهای فعال این داروها در نارسایی کلیه باعث سرکوب </a:t>
            </a:r>
            <a:r>
              <a:rPr lang="en-US" dirty="0" smtClean="0"/>
              <a:t>CNS </a:t>
            </a:r>
            <a:r>
              <a:rPr lang="fa-IR" dirty="0" smtClean="0"/>
              <a:t> و مرکز تنفس می شوند.</a:t>
            </a:r>
          </a:p>
          <a:p>
            <a:r>
              <a:rPr lang="fa-IR" dirty="0" smtClean="0"/>
              <a:t> در بیماران  نارسایی کلیه برای کنترل درد بلافاصله پس از عمل، </a:t>
            </a:r>
            <a:r>
              <a:rPr lang="en-US" dirty="0" err="1" smtClean="0"/>
              <a:t>Transdermal</a:t>
            </a:r>
            <a:r>
              <a:rPr lang="en-US" dirty="0" smtClean="0"/>
              <a:t> </a:t>
            </a:r>
            <a:r>
              <a:rPr lang="en-US" dirty="0" err="1" smtClean="0"/>
              <a:t>Buprenorphine</a:t>
            </a:r>
            <a:r>
              <a:rPr lang="en-US" dirty="0" smtClean="0"/>
              <a:t> </a:t>
            </a:r>
            <a:r>
              <a:rPr lang="fa-IR" dirty="0" smtClean="0"/>
              <a:t>و متادون به نظر بی خطر هستند.</a:t>
            </a:r>
          </a:p>
          <a:p>
            <a:r>
              <a:rPr lang="fa-IR" dirty="0" smtClean="0"/>
              <a:t>استفاده از </a:t>
            </a:r>
            <a:r>
              <a:rPr lang="en-US" dirty="0" err="1" smtClean="0"/>
              <a:t>Paracetamol</a:t>
            </a:r>
            <a:r>
              <a:rPr lang="en-US" dirty="0" smtClean="0"/>
              <a:t> </a:t>
            </a:r>
            <a:r>
              <a:rPr lang="fa-IR" dirty="0" smtClean="0"/>
              <a:t>وریدی به عنوان یک داروی مسکن می تواند نیاز به مصرف مخد رها را کم کند.</a:t>
            </a:r>
          </a:p>
          <a:p>
            <a:r>
              <a:rPr lang="fa-IR" dirty="0" smtClean="0"/>
              <a:t>از مصرف </a:t>
            </a:r>
            <a:r>
              <a:rPr lang="en-US" dirty="0" smtClean="0"/>
              <a:t>NSAIDs </a:t>
            </a:r>
            <a:r>
              <a:rPr lang="fa-IR" dirty="0" smtClean="0"/>
              <a:t>به علت عوارض کلیوی و گوارشی پرهیز شود.</a:t>
            </a:r>
            <a:endParaRPr lang="fa-I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296152"/>
          </a:xfrm>
        </p:spPr>
        <p:txBody>
          <a:bodyPr>
            <a:normAutofit fontScale="90000"/>
          </a:bodyPr>
          <a:lstStyle/>
          <a:p>
            <a:pPr algn="ctr"/>
            <a:r>
              <a:rPr lang="fa-IR" b="1" dirty="0" smtClean="0"/>
              <a:t>مشاوره های نفرولوژی</a:t>
            </a:r>
            <a:br>
              <a:rPr lang="fa-IR" b="1" dirty="0" smtClean="0"/>
            </a:br>
            <a:r>
              <a:rPr lang="fa-IR" b="1" dirty="0" smtClean="0"/>
              <a:t>در بیمار یهای زنان و زایمان</a:t>
            </a:r>
            <a:endParaRPr lang="fa-IR" dirty="0"/>
          </a:p>
        </p:txBody>
      </p:sp>
      <p:sp>
        <p:nvSpPr>
          <p:cNvPr id="3" name="Content Placeholder 2"/>
          <p:cNvSpPr>
            <a:spLocks noGrp="1"/>
          </p:cNvSpPr>
          <p:nvPr>
            <p:ph idx="1"/>
          </p:nvPr>
        </p:nvSpPr>
        <p:spPr>
          <a:xfrm>
            <a:off x="457200" y="2571744"/>
            <a:ext cx="8229600" cy="3752856"/>
          </a:xfrm>
        </p:spPr>
        <p:txBody>
          <a:bodyPr/>
          <a:lstStyle/>
          <a:p>
            <a:pPr>
              <a:buFont typeface="Wingdings" pitchFamily="2" charset="2"/>
              <a:buChar char="v"/>
            </a:pPr>
            <a:r>
              <a:rPr lang="fa-IR" dirty="0" smtClean="0"/>
              <a:t>تشخیص افتراقی فشار خون در حاملگی شامل موارد </a:t>
            </a:r>
            <a:r>
              <a:rPr lang="fa-IR" smtClean="0"/>
              <a:t>زیر میباشد</a:t>
            </a:r>
            <a:r>
              <a:rPr lang="fa-IR" dirty="0" smtClean="0"/>
              <a:t>:</a:t>
            </a:r>
          </a:p>
          <a:p>
            <a:r>
              <a:rPr lang="fa-IR" dirty="0" smtClean="0"/>
              <a:t>1-فشار خون مزمن</a:t>
            </a:r>
          </a:p>
          <a:p>
            <a:r>
              <a:rPr lang="fa-IR" dirty="0" smtClean="0"/>
              <a:t>2-فشار خون حاملگی یا </a:t>
            </a:r>
            <a:r>
              <a:rPr lang="en-US" dirty="0" smtClean="0"/>
              <a:t>Gestational Hypertension</a:t>
            </a:r>
          </a:p>
          <a:p>
            <a:r>
              <a:rPr lang="fa-IR" dirty="0" smtClean="0"/>
              <a:t>3-پره اکلامپسی و اکلامپسی</a:t>
            </a:r>
          </a:p>
          <a:p>
            <a:r>
              <a:rPr lang="fa-IR" dirty="0" smtClean="0"/>
              <a:t>4-فشار خون مزمنی که پره اکلامپسی بر آن افزوده شده باشد.</a:t>
            </a:r>
            <a:endParaRPr lang="fa-I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3144"/>
          </a:xfrm>
        </p:spPr>
        <p:txBody>
          <a:bodyPr>
            <a:normAutofit fontScale="90000"/>
          </a:bodyPr>
          <a:lstStyle/>
          <a:p>
            <a:endParaRPr lang="fa-IR" dirty="0"/>
          </a:p>
        </p:txBody>
      </p:sp>
      <p:sp>
        <p:nvSpPr>
          <p:cNvPr id="3" name="Content Placeholder 2"/>
          <p:cNvSpPr>
            <a:spLocks noGrp="1"/>
          </p:cNvSpPr>
          <p:nvPr>
            <p:ph idx="1"/>
          </p:nvPr>
        </p:nvSpPr>
        <p:spPr>
          <a:xfrm>
            <a:off x="457200" y="1000108"/>
            <a:ext cx="8229600" cy="5324492"/>
          </a:xfrm>
        </p:spPr>
        <p:txBody>
          <a:bodyPr>
            <a:normAutofit/>
          </a:bodyPr>
          <a:lstStyle/>
          <a:p>
            <a:r>
              <a:rPr lang="fa-IR" sz="2800" dirty="0" smtClean="0"/>
              <a:t>بیماران دیالیزی در مقایسه با بیمارانی که نارسایی کلیه ندارند ، زمان جراحی مورتالیتی بیشتری دارند.</a:t>
            </a:r>
          </a:p>
          <a:p>
            <a:pPr>
              <a:buFont typeface="Wingdings" pitchFamily="2" charset="2"/>
              <a:buChar char="v"/>
            </a:pPr>
            <a:r>
              <a:rPr lang="fa-IR" sz="2800" dirty="0" smtClean="0">
                <a:solidFill>
                  <a:srgbClr val="FF0000"/>
                </a:solidFill>
              </a:rPr>
              <a:t>موربیدیتی و مورتالیتی در</a:t>
            </a:r>
            <a:r>
              <a:rPr lang="en-US" sz="2800" dirty="0" smtClean="0">
                <a:solidFill>
                  <a:srgbClr val="FF0000"/>
                </a:solidFill>
              </a:rPr>
              <a:t>CKD </a:t>
            </a:r>
            <a:r>
              <a:rPr lang="fa-IR" sz="2800" dirty="0" smtClean="0">
                <a:solidFill>
                  <a:srgbClr val="FF0000"/>
                </a:solidFill>
              </a:rPr>
              <a:t> و دیالیزی ها:</a:t>
            </a:r>
          </a:p>
          <a:p>
            <a:r>
              <a:rPr lang="fa-IR" sz="2800" dirty="0" smtClean="0"/>
              <a:t> مسائل قلبی مثل بیماری کرونری، نارسایی میوکارد</a:t>
            </a:r>
          </a:p>
          <a:p>
            <a:r>
              <a:rPr lang="fa-IR" sz="2800" dirty="0" smtClean="0"/>
              <a:t> اختالات آب و الکترولیت</a:t>
            </a:r>
          </a:p>
          <a:p>
            <a:r>
              <a:rPr lang="fa-IR" sz="2800" dirty="0" smtClean="0"/>
              <a:t> خونریزی بیشتر و کنترل سخت تر فشارخون (هم هایپرتنشن و هم هایپوتنشن) </a:t>
            </a:r>
          </a:p>
          <a:p>
            <a:r>
              <a:rPr lang="fa-IR" sz="2800" dirty="0" smtClean="0"/>
              <a:t>همچنین  این بیماران روزهای بیشتری در </a:t>
            </a:r>
            <a:r>
              <a:rPr lang="en-US" sz="2800" dirty="0" smtClean="0"/>
              <a:t>ICU </a:t>
            </a:r>
            <a:r>
              <a:rPr lang="fa-IR" sz="2800" dirty="0" smtClean="0"/>
              <a:t>می مانند و مدت طولانی تری تحت ونتیلاسیون مکانیکی قرار میگیرند و نیاز آنها به وازوپرسور و آنتی هایپرتنسیوها هم بیشتر از بیماران غیر دیالیزی است.</a:t>
            </a:r>
            <a:endParaRPr lang="fa-IR"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142852"/>
            <a:ext cx="8229600" cy="142876"/>
          </a:xfrm>
        </p:spPr>
        <p:txBody>
          <a:bodyPr>
            <a:normAutofit fontScale="90000"/>
          </a:bodyPr>
          <a:lstStyle/>
          <a:p>
            <a:endParaRPr lang="fa-IR" dirty="0"/>
          </a:p>
        </p:txBody>
      </p:sp>
      <p:sp>
        <p:nvSpPr>
          <p:cNvPr id="3" name="Content Placeholder 2"/>
          <p:cNvSpPr>
            <a:spLocks noGrp="1"/>
          </p:cNvSpPr>
          <p:nvPr>
            <p:ph idx="1"/>
          </p:nvPr>
        </p:nvSpPr>
        <p:spPr>
          <a:xfrm>
            <a:off x="642910" y="785794"/>
            <a:ext cx="8229600" cy="6357958"/>
          </a:xfrm>
        </p:spPr>
        <p:txBody>
          <a:bodyPr>
            <a:normAutofit/>
          </a:bodyPr>
          <a:lstStyle/>
          <a:p>
            <a:pPr>
              <a:buFont typeface="Wingdings" pitchFamily="2" charset="2"/>
              <a:buChar char="v"/>
            </a:pPr>
            <a:r>
              <a:rPr lang="fa-IR" dirty="0" smtClean="0"/>
              <a:t>معمولاً بیمارانی که سابقه فشار خون </a:t>
            </a:r>
            <a:r>
              <a:rPr lang="fa-IR" dirty="0" smtClean="0">
                <a:solidFill>
                  <a:srgbClr val="FF0000"/>
                </a:solidFill>
              </a:rPr>
              <a:t>قبل از حاملگی </a:t>
            </a:r>
            <a:r>
              <a:rPr lang="fa-IR" dirty="0" smtClean="0"/>
              <a:t>داشته و یا فشار خون &gt;= </a:t>
            </a:r>
            <a:r>
              <a:rPr lang="fa-IR" dirty="0" smtClean="0">
                <a:solidFill>
                  <a:srgbClr val="FF0000"/>
                </a:solidFill>
              </a:rPr>
              <a:t>90 / 140</a:t>
            </a:r>
            <a:r>
              <a:rPr lang="fa-IR" dirty="0" smtClean="0"/>
              <a:t>میلی متر جیوه </a:t>
            </a:r>
            <a:r>
              <a:rPr lang="fa-IR" dirty="0" smtClean="0">
                <a:solidFill>
                  <a:srgbClr val="FF0000"/>
                </a:solidFill>
              </a:rPr>
              <a:t>قبل از هفته بیستم </a:t>
            </a:r>
            <a:r>
              <a:rPr lang="fa-IR" dirty="0" smtClean="0"/>
              <a:t>بارداری دارند، تحت عنوان </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فشار خون مزمن حاملگی </a:t>
            </a:r>
            <a:r>
              <a:rPr lang="fa-IR" dirty="0" smtClean="0"/>
              <a:t>شناخته می شوند. در این بیماران ریسک اضافه شدن </a:t>
            </a:r>
            <a:r>
              <a:rPr lang="fa-IR" dirty="0" smtClean="0">
                <a:solidFill>
                  <a:srgbClr val="FF0000"/>
                </a:solidFill>
              </a:rPr>
              <a:t>پره اکلامپسی می تواند تا 35</a:t>
            </a:r>
            <a:r>
              <a:rPr lang="fa-IR" dirty="0" smtClean="0"/>
              <a:t> درصد نیز باشد.</a:t>
            </a:r>
          </a:p>
          <a:p>
            <a:pPr>
              <a:buFont typeface="Wingdings" pitchFamily="2" charset="2"/>
              <a:buChar char="v"/>
            </a:pP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فشار خون حاملگی </a:t>
            </a:r>
            <a:r>
              <a:rPr lang="fa-IR" dirty="0" smtClean="0"/>
              <a:t>یا </a:t>
            </a:r>
            <a:r>
              <a:rPr lang="en-US" dirty="0" smtClean="0"/>
              <a:t>Gestational Hypertension </a:t>
            </a:r>
            <a:r>
              <a:rPr lang="fa-IR" dirty="0" smtClean="0"/>
              <a:t>معمولاً در </a:t>
            </a:r>
            <a:r>
              <a:rPr lang="fa-IR" dirty="0" smtClean="0">
                <a:solidFill>
                  <a:srgbClr val="FF0000"/>
                </a:solidFill>
              </a:rPr>
              <a:t>نیمه دوم حاملگی </a:t>
            </a:r>
            <a:r>
              <a:rPr lang="fa-IR" dirty="0" smtClean="0"/>
              <a:t>دربیمارانی که هیچگونه سابقه فشار خون بالا ندارند رخ می دهد. و اغلب پس از ختم حاملگی تا حداکثر 12 هفته بعد از آن بهبود می یابد.</a:t>
            </a:r>
          </a:p>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پره اکلامپسی </a:t>
            </a:r>
            <a:r>
              <a:rPr lang="fa-IR" dirty="0" smtClean="0"/>
              <a:t>به فشار خونی اطلاق میشود که در یک خانم باردار با فشار خون قبلی طبیعی بعد از </a:t>
            </a:r>
            <a:r>
              <a:rPr lang="fa-IR" dirty="0" smtClean="0">
                <a:solidFill>
                  <a:srgbClr val="FF0000"/>
                </a:solidFill>
              </a:rPr>
              <a:t>هفته بیستم حاملگی </a:t>
            </a:r>
            <a:r>
              <a:rPr lang="fa-IR" dirty="0" smtClean="0"/>
              <a:t>بوجود آید و حداقل در دو نوبت به فاصله 4 ساعت فشار خون و&gt;= 90 / 140 میلی متر جیوه اندازه گیری شود. در اغلب موارد بیماری با پروتئینوری بیشتر از 300 </a:t>
            </a:r>
            <a:r>
              <a:rPr lang="en-US" dirty="0" smtClean="0"/>
              <a:t>mg/24hr </a:t>
            </a:r>
            <a:r>
              <a:rPr lang="fa-IR" dirty="0" smtClean="0"/>
              <a:t>همراهی دارد. میتواند با ترمبوسیتوپنی و نارسایی کبد و کلیه و ...همراه باشد.</a:t>
            </a:r>
            <a:endParaRPr lang="fa-I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3144"/>
          </a:xfrm>
        </p:spPr>
        <p:txBody>
          <a:bodyPr>
            <a:normAutofit fontScale="90000"/>
          </a:bodyPr>
          <a:lstStyle/>
          <a:p>
            <a:endParaRPr lang="fa-IR" dirty="0"/>
          </a:p>
        </p:txBody>
      </p:sp>
      <p:sp>
        <p:nvSpPr>
          <p:cNvPr id="3" name="Content Placeholder 2"/>
          <p:cNvSpPr>
            <a:spLocks noGrp="1"/>
          </p:cNvSpPr>
          <p:nvPr>
            <p:ph idx="1"/>
          </p:nvPr>
        </p:nvSpPr>
        <p:spPr>
          <a:xfrm>
            <a:off x="457200" y="1071546"/>
            <a:ext cx="8229600" cy="5429288"/>
          </a:xfrm>
        </p:spPr>
        <p:txBody>
          <a:bodyPr>
            <a:normAutofit/>
          </a:bodyPr>
          <a:lstStyle/>
          <a:p>
            <a:r>
              <a:rPr lang="fa-IR" dirty="0" smtClean="0"/>
              <a:t>ختم حاملگی تنها درمان قطعی پره اکلامپسی است.</a:t>
            </a:r>
          </a:p>
          <a:p>
            <a:r>
              <a:rPr lang="fa-IR" dirty="0" smtClean="0"/>
              <a:t>در صورتی که قبل از هفته 34 بارداری نیاز به ختم حاملگی باشد، توصیه میشود جهت تکامل ریه های جنین از ترکیبات کورتیکواستروئیدی استفاده شود.</a:t>
            </a:r>
          </a:p>
          <a:p>
            <a:r>
              <a:rPr lang="fa-IR" dirty="0" smtClean="0"/>
              <a:t>در بیماران مبتلا به فشار خون حاملگی یا پره اکلامپسی بدون علایم شدید، درمان به روش انتظار تا هفته 37 حاملگی قابل توصیه نمودن است و در این مدت به طورمداوم وضعیت جنین و مادر پایش می شود. </a:t>
            </a:r>
          </a:p>
          <a:p>
            <a:r>
              <a:rPr lang="fa-IR" dirty="0" smtClean="0"/>
              <a:t>بیهوشی از طریق اپی دورال یا اسپاینال در این بیماران قابل انجام است و شانس عوارض مانند هماتوم اپیدورال در زمانی که میزان پلاکت خون بیش از 70 هزار در هرمیلی متر مکعب میباشد، بسیار کم است..</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r>
              <a:rPr lang="fa-IR" dirty="0" smtClean="0"/>
              <a:t>•اگر بیمار مبتلا به فرم اکلامپسی است (تشنج) ختم حاملگی توصیه می گردد.</a:t>
            </a:r>
          </a:p>
          <a:p>
            <a:r>
              <a:rPr lang="fa-IR" dirty="0" smtClean="0"/>
              <a:t>•با توجه به اینکه فشار خون مادر بیش از 100 / 160 میباشد با تجویز داروهای مناسب فشار خون در بارداری از قبیل </a:t>
            </a:r>
            <a:r>
              <a:rPr lang="en-US" dirty="0" err="1" smtClean="0"/>
              <a:t>Labetolol</a:t>
            </a:r>
            <a:r>
              <a:rPr lang="en-US" dirty="0" smtClean="0"/>
              <a:t> </a:t>
            </a:r>
            <a:r>
              <a:rPr lang="fa-IR" dirty="0" smtClean="0"/>
              <a:t>وریدی و یا </a:t>
            </a:r>
            <a:r>
              <a:rPr lang="en-US" dirty="0" err="1" smtClean="0"/>
              <a:t>Hydralazine</a:t>
            </a:r>
            <a:r>
              <a:rPr lang="en-US" dirty="0" smtClean="0"/>
              <a:t> </a:t>
            </a:r>
            <a:r>
              <a:rPr lang="fa-IR" dirty="0" smtClean="0"/>
              <a:t>فشاردیاستولیک باید به حداقل 85 میلی متر جیوه کاهش داد.</a:t>
            </a:r>
          </a:p>
          <a:p>
            <a:r>
              <a:rPr lang="fa-IR" dirty="0" smtClean="0"/>
              <a:t>•همچنین با توجه به تشنج مادر باید سولفات منیزیوم تجویز گردد.</a:t>
            </a:r>
            <a:endParaRPr lang="fa-I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1026" name="Picture 2"/>
          <p:cNvPicPr>
            <a:picLocks noGrp="1" noChangeAspect="1" noChangeArrowheads="1"/>
          </p:cNvPicPr>
          <p:nvPr>
            <p:ph idx="1"/>
          </p:nvPr>
        </p:nvPicPr>
        <p:blipFill>
          <a:blip r:embed="rId2" cstate="print"/>
          <a:srcRect/>
          <a:stretch>
            <a:fillRect/>
          </a:stretch>
        </p:blipFill>
        <p:spPr bwMode="auto">
          <a:xfrm>
            <a:off x="0" y="1"/>
            <a:ext cx="9358346"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042"/>
            <a:ext cx="8229600" cy="857256"/>
          </a:xfrm>
        </p:spPr>
        <p:txBody>
          <a:bodyPr/>
          <a:lstStyle/>
          <a:p>
            <a:pPr algn="ctr"/>
            <a:r>
              <a:rPr lang="fa-IR" b="1" dirty="0" smtClean="0"/>
              <a:t>بهترین زمان دیالیز قبل جراحی</a:t>
            </a:r>
            <a:endParaRPr lang="fa-IR" dirty="0"/>
          </a:p>
        </p:txBody>
      </p:sp>
      <p:sp>
        <p:nvSpPr>
          <p:cNvPr id="3" name="Content Placeholder 2"/>
          <p:cNvSpPr>
            <a:spLocks noGrp="1"/>
          </p:cNvSpPr>
          <p:nvPr>
            <p:ph idx="1"/>
          </p:nvPr>
        </p:nvSpPr>
        <p:spPr/>
        <p:txBody>
          <a:bodyPr>
            <a:noAutofit/>
          </a:bodyPr>
          <a:lstStyle/>
          <a:p>
            <a:r>
              <a:rPr lang="fa-IR" sz="3200" dirty="0" smtClean="0"/>
              <a:t>بیماران همودیالیزی باید روز قبل از جراحی دیالیز شوند. لذا روز بعد از تعطیلی مثل شنبه، نباید جراحی های الکتیو را قرار داد. </a:t>
            </a:r>
          </a:p>
          <a:p>
            <a:r>
              <a:rPr lang="fa-IR" sz="3200" dirty="0" smtClean="0"/>
              <a:t>یک جلسه دیالیز برای جراحی فرد اضافه نشود چون دیالیز زیادی، نتایج را بهتر نمی کند. </a:t>
            </a:r>
          </a:p>
          <a:p>
            <a:r>
              <a:rPr lang="fa-IR" sz="3200" dirty="0" smtClean="0"/>
              <a:t>اگر جراحی در روزدیالیز انجام شود، حذف آنتی کواگولان از دیالیز را باید مد نظر داشت. </a:t>
            </a:r>
          </a:p>
          <a:p>
            <a:r>
              <a:rPr lang="fa-IR" sz="3200" dirty="0" smtClean="0"/>
              <a:t>دیالیز مثل روتین انجام میشود و مقدار </a:t>
            </a:r>
            <a:r>
              <a:rPr lang="en-US" sz="3200" dirty="0" smtClean="0"/>
              <a:t>UF </a:t>
            </a:r>
            <a:r>
              <a:rPr lang="fa-IR" sz="3200" dirty="0" smtClean="0"/>
              <a:t>بحدی باشد که بیمار به وزن خشک نزدیک باشد.</a:t>
            </a:r>
            <a:endParaRPr lang="fa-IR"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642918"/>
            <a:ext cx="8229600" cy="61170"/>
          </a:xfrm>
        </p:spPr>
        <p:txBody>
          <a:bodyPr>
            <a:normAutofit fontScale="90000"/>
          </a:bodyPr>
          <a:lstStyle/>
          <a:p>
            <a:endParaRPr lang="fa-IR" dirty="0"/>
          </a:p>
        </p:txBody>
      </p:sp>
      <p:sp>
        <p:nvSpPr>
          <p:cNvPr id="3" name="Content Placeholder 2"/>
          <p:cNvSpPr>
            <a:spLocks noGrp="1"/>
          </p:cNvSpPr>
          <p:nvPr>
            <p:ph idx="1"/>
          </p:nvPr>
        </p:nvSpPr>
        <p:spPr>
          <a:xfrm>
            <a:off x="457200" y="1500174"/>
            <a:ext cx="8229600" cy="4824426"/>
          </a:xfrm>
        </p:spPr>
        <p:txBody>
          <a:bodyPr>
            <a:normAutofit/>
          </a:bodyPr>
          <a:lstStyle/>
          <a:p>
            <a:r>
              <a:rPr lang="fa-IR" sz="3600" dirty="0" smtClean="0"/>
              <a:t>در دیالیز صفاقی از یک هفته قبل جراحی روزانه یک بار تعویض اضافه انجام می دهیم که هر کدام 1- 2 ساعت طول بکشد. </a:t>
            </a:r>
          </a:p>
          <a:p>
            <a:r>
              <a:rPr lang="fa-IR" sz="3600" dirty="0" smtClean="0"/>
              <a:t>بعضی بیماران دیالیزی بخصوص 6- 12ماه بعد از شروع دیالیز، هنوز مقداری عملکرد کلیوی دارند که به تعادل آب و الکترولیت کمک می کند و باید سعی در حفظ ان داشت.</a:t>
            </a:r>
            <a:endParaRPr lang="fa-IR" sz="3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706"/>
          </a:xfrm>
        </p:spPr>
        <p:txBody>
          <a:bodyPr>
            <a:normAutofit fontScale="90000"/>
          </a:bodyPr>
          <a:lstStyle/>
          <a:p>
            <a:endParaRPr lang="fa-IR" dirty="0"/>
          </a:p>
        </p:txBody>
      </p:sp>
      <p:sp>
        <p:nvSpPr>
          <p:cNvPr id="3" name="Content Placeholder 2"/>
          <p:cNvSpPr>
            <a:spLocks noGrp="1"/>
          </p:cNvSpPr>
          <p:nvPr>
            <p:ph idx="1"/>
          </p:nvPr>
        </p:nvSpPr>
        <p:spPr>
          <a:xfrm>
            <a:off x="457200" y="928670"/>
            <a:ext cx="8229600" cy="5395930"/>
          </a:xfrm>
        </p:spPr>
        <p:txBody>
          <a:bodyPr>
            <a:normAutofit/>
          </a:bodyPr>
          <a:lstStyle/>
          <a:p>
            <a:r>
              <a:rPr lang="fa-IR" sz="3200" dirty="0" smtClean="0"/>
              <a:t>معمولاً قبل از جراحی افراد دیالیزی و </a:t>
            </a:r>
            <a:r>
              <a:rPr lang="en-US" sz="3200" dirty="0" smtClean="0"/>
              <a:t>CKD</a:t>
            </a:r>
            <a:r>
              <a:rPr lang="fa-IR" sz="3200" dirty="0" smtClean="0"/>
              <a:t>، </a:t>
            </a:r>
            <a:r>
              <a:rPr lang="en-US" sz="3200" dirty="0" smtClean="0"/>
              <a:t>ACEI، ARB </a:t>
            </a:r>
            <a:r>
              <a:rPr lang="fa-IR" sz="3200" dirty="0" smtClean="0"/>
              <a:t>و دیورتیک لوپ را قطع می کنیم.</a:t>
            </a:r>
          </a:p>
          <a:p>
            <a:r>
              <a:rPr lang="fa-IR" sz="3200" dirty="0" smtClean="0"/>
              <a:t>عدم قطع این داروها باعث میشود که تعادل همودینامیک کم شود و هایپوولمی ووازودیلاتاسیون که در اثر داروی بیهوشی ایجاد میشود، سخت تر کنترل شود.</a:t>
            </a:r>
          </a:p>
          <a:p>
            <a:r>
              <a:rPr lang="fa-IR" sz="3200" dirty="0" smtClean="0"/>
              <a:t> در بیماران </a:t>
            </a:r>
            <a:r>
              <a:rPr lang="en-US" sz="3200" dirty="0" smtClean="0"/>
              <a:t>Stable ، </a:t>
            </a:r>
            <a:r>
              <a:rPr lang="fa-IR" sz="3200" dirty="0" smtClean="0"/>
              <a:t>فردای جراحی بهتر است </a:t>
            </a:r>
            <a:r>
              <a:rPr lang="en-US" sz="3200" dirty="0" smtClean="0"/>
              <a:t>ACEI </a:t>
            </a:r>
            <a:r>
              <a:rPr lang="fa-IR" sz="3200" dirty="0" smtClean="0"/>
              <a:t>و یا </a:t>
            </a:r>
            <a:r>
              <a:rPr lang="en-US" sz="3200" dirty="0" smtClean="0"/>
              <a:t>ARB </a:t>
            </a:r>
            <a:r>
              <a:rPr lang="fa-IR" sz="3200" dirty="0" smtClean="0"/>
              <a:t>و دیورتیک مجدداً شروع شود.</a:t>
            </a:r>
            <a:endParaRPr lang="fa-IR"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143008"/>
          </a:xfrm>
        </p:spPr>
        <p:txBody>
          <a:bodyPr/>
          <a:lstStyle/>
          <a:p>
            <a:pPr algn="ctr"/>
            <a:r>
              <a:rPr lang="fa-IR" b="1" dirty="0" smtClean="0"/>
              <a:t>ارزیابی قبل جراحی</a:t>
            </a:r>
            <a:endParaRPr lang="fa-IR" dirty="0"/>
          </a:p>
        </p:txBody>
      </p:sp>
      <p:sp>
        <p:nvSpPr>
          <p:cNvPr id="3" name="Content Placeholder 2"/>
          <p:cNvSpPr>
            <a:spLocks noGrp="1"/>
          </p:cNvSpPr>
          <p:nvPr>
            <p:ph idx="1"/>
          </p:nvPr>
        </p:nvSpPr>
        <p:spPr/>
        <p:txBody>
          <a:bodyPr>
            <a:normAutofit lnSpcReduction="10000"/>
          </a:bodyPr>
          <a:lstStyle/>
          <a:p>
            <a:r>
              <a:rPr lang="fa-IR" dirty="0" smtClean="0"/>
              <a:t>اندازه گیری گلوکز، اوره، کراتینین، کلسیم، فسفر، منیزیم، آلبومین، </a:t>
            </a:r>
            <a:r>
              <a:rPr lang="en-US" dirty="0" smtClean="0"/>
              <a:t>CBC، PT </a:t>
            </a:r>
            <a:r>
              <a:rPr lang="fa-IR" dirty="0" smtClean="0"/>
              <a:t>و </a:t>
            </a:r>
            <a:r>
              <a:rPr lang="en-US" dirty="0" smtClean="0"/>
              <a:t>PTT </a:t>
            </a:r>
            <a:r>
              <a:rPr lang="fa-IR" dirty="0" smtClean="0"/>
              <a:t>وسطح دیگوکسین خون در افرادی که مصرف می کنند. </a:t>
            </a:r>
          </a:p>
          <a:p>
            <a:r>
              <a:rPr lang="fa-IR" dirty="0" smtClean="0"/>
              <a:t>بعلت کاهش دریافت مواد غذایی قبل و بعد جراحی، احتمال هایپوفسفاتمی بعد جراحی است لذا مصرف فسفات باندرها بهتر است قطع شود .</a:t>
            </a:r>
          </a:p>
          <a:p>
            <a:r>
              <a:rPr lang="fa-IR" dirty="0" smtClean="0"/>
              <a:t>محل </a:t>
            </a:r>
            <a:r>
              <a:rPr lang="en-US" dirty="0" smtClean="0"/>
              <a:t>Access </a:t>
            </a:r>
            <a:r>
              <a:rPr lang="fa-IR" dirty="0" smtClean="0"/>
              <a:t>بیمار باید از نظر وجود عفونت و کار کرد بررسی شود.</a:t>
            </a:r>
          </a:p>
          <a:p>
            <a:r>
              <a:rPr lang="fa-IR" dirty="0" smtClean="0"/>
              <a:t>برای جراحی های فوری، باید </a:t>
            </a:r>
            <a:r>
              <a:rPr lang="fa-IR" dirty="0" smtClean="0">
                <a:solidFill>
                  <a:srgbClr val="FF0000"/>
                </a:solidFill>
              </a:rPr>
              <a:t>هایپرکالمی و اورلود </a:t>
            </a:r>
            <a:r>
              <a:rPr lang="fa-IR" dirty="0" smtClean="0"/>
              <a:t>بررسی شود تا نیاز به دیالیزاورژانسی مشخص شود.</a:t>
            </a:r>
          </a:p>
          <a:p>
            <a:r>
              <a:rPr lang="fa-IR" dirty="0" smtClean="0"/>
              <a:t>در جراحی الکتیو اغلب متخصصین بیهوشی با 5.5&gt; </a:t>
            </a:r>
            <a:r>
              <a:rPr lang="en-US" dirty="0" smtClean="0"/>
              <a:t>K </a:t>
            </a:r>
            <a:r>
              <a:rPr lang="fa-IR" dirty="0" smtClean="0"/>
              <a:t> بیمار را آماده جراحی می کنند. در پتاسیم های بالاتر بهتر است بیمار دیالیز شود و اغلب 2 ساعت دیالیز کافی است.(بدون هپارین) </a:t>
            </a:r>
            <a:endParaRPr lang="fa-I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fa-IR" dirty="0"/>
          </a:p>
        </p:txBody>
      </p:sp>
      <p:sp>
        <p:nvSpPr>
          <p:cNvPr id="3" name="Content Placeholder 2"/>
          <p:cNvSpPr>
            <a:spLocks noGrp="1"/>
          </p:cNvSpPr>
          <p:nvPr>
            <p:ph idx="1"/>
          </p:nvPr>
        </p:nvSpPr>
        <p:spPr>
          <a:xfrm>
            <a:off x="457200" y="1000108"/>
            <a:ext cx="8229600" cy="5324492"/>
          </a:xfrm>
        </p:spPr>
        <p:txBody>
          <a:bodyPr>
            <a:normAutofit/>
          </a:bodyPr>
          <a:lstStyle/>
          <a:p>
            <a:r>
              <a:rPr lang="fa-IR" sz="2800" dirty="0" smtClean="0"/>
              <a:t> در جراحی اورژانس، مهم توجه به مقدار تخریب بافت و آزاد شدن پتاسیم حین جراحی است و اینکه 3- 4 ساعت زمان برای انجام دیالیز و تعویق جراحی چقدر میتواند خطرناک باشد. اگر هایپرکالمی بدون تغییرات </a:t>
            </a:r>
            <a:r>
              <a:rPr lang="en-US" sz="2800" dirty="0" smtClean="0"/>
              <a:t>ECG </a:t>
            </a:r>
            <a:r>
              <a:rPr lang="fa-IR" sz="2800" dirty="0" smtClean="0"/>
              <a:t>باشد، و 6 &gt;</a:t>
            </a:r>
            <a:r>
              <a:rPr lang="en-US" sz="2800" dirty="0" smtClean="0"/>
              <a:t>K </a:t>
            </a:r>
            <a:r>
              <a:rPr lang="fa-IR" sz="2800" dirty="0" smtClean="0"/>
              <a:t> باشد، معمولاً جراحی خوب تحمل می شود.</a:t>
            </a:r>
          </a:p>
          <a:p>
            <a:r>
              <a:rPr lang="fa-IR" sz="2800" dirty="0" smtClean="0"/>
              <a:t> بیماران دیالیز مزمن، معمولاً هایپرکالمی را بهتر تحمل می کنند.</a:t>
            </a:r>
          </a:p>
          <a:p>
            <a:r>
              <a:rPr lang="fa-IR" sz="2800" dirty="0" smtClean="0"/>
              <a:t>حتی در پتاسیم 6- 6.2 هم اگر تغییرات </a:t>
            </a:r>
            <a:r>
              <a:rPr lang="en-US" sz="2800" dirty="0" smtClean="0"/>
              <a:t>ECG </a:t>
            </a:r>
            <a:r>
              <a:rPr lang="fa-IR" sz="2800" dirty="0" smtClean="0"/>
              <a:t>نباشد، و مونیتورینگ حین جراحی وجود داشته باشد، جراحی اورژانس قابل انجام است. البته بهتر است از درمانهای دارویی برای کاهش پتاسیم استفاده بکنیم.</a:t>
            </a:r>
            <a:endParaRPr lang="fa-IR" sz="280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706"/>
          </a:xfrm>
        </p:spPr>
        <p:txBody>
          <a:bodyPr>
            <a:normAutofit fontScale="90000"/>
          </a:bodyPr>
          <a:lstStyle/>
          <a:p>
            <a:endParaRPr lang="fa-IR" dirty="0"/>
          </a:p>
        </p:txBody>
      </p:sp>
      <p:sp>
        <p:nvSpPr>
          <p:cNvPr id="3" name="Content Placeholder 2"/>
          <p:cNvSpPr>
            <a:spLocks noGrp="1"/>
          </p:cNvSpPr>
          <p:nvPr>
            <p:ph idx="1"/>
          </p:nvPr>
        </p:nvSpPr>
        <p:spPr>
          <a:xfrm>
            <a:off x="457200" y="785794"/>
            <a:ext cx="8229600" cy="5538806"/>
          </a:xfrm>
        </p:spPr>
        <p:txBody>
          <a:bodyPr>
            <a:normAutofit lnSpcReduction="10000"/>
          </a:bodyPr>
          <a:lstStyle/>
          <a:p>
            <a:r>
              <a:rPr lang="fa-IR" sz="3200" dirty="0" smtClean="0"/>
              <a:t>اگر جراحی اورژانسی است و </a:t>
            </a:r>
            <a:r>
              <a:rPr lang="en-US" sz="3200" dirty="0" smtClean="0"/>
              <a:t>Access </a:t>
            </a:r>
            <a:r>
              <a:rPr lang="fa-IR" sz="3200" dirty="0" smtClean="0"/>
              <a:t>دیالیز نداریم یا کار نمی کند، بهتر است از درمانهای دارویی برای کاهش پتاسیم استفاده کنیم .</a:t>
            </a:r>
          </a:p>
          <a:p>
            <a:r>
              <a:rPr lang="fa-IR" sz="3200" dirty="0" smtClean="0"/>
              <a:t>اگر جراحی الکتیو است، یک کاتتر موقت برای دیالیز بگذاریم.</a:t>
            </a:r>
          </a:p>
          <a:p>
            <a:r>
              <a:rPr lang="fa-IR" sz="3200" dirty="0" smtClean="0"/>
              <a:t>اگر تغییرات </a:t>
            </a:r>
            <a:r>
              <a:rPr lang="en-US" sz="3200" dirty="0" smtClean="0"/>
              <a:t>ECG </a:t>
            </a:r>
            <a:r>
              <a:rPr lang="fa-IR" sz="3200" dirty="0" smtClean="0"/>
              <a:t>هایپرکالمی وجود دارد، بیمار باید دیالیز شود و 2 ساعت دیالیزدر این شرایط کافی است. البته همزمان درمانهای دارویی نیزباید شروع شود.</a:t>
            </a:r>
          </a:p>
          <a:p>
            <a:r>
              <a:rPr lang="fa-IR" sz="3200" dirty="0" smtClean="0"/>
              <a:t>اگر جراحی فوق العاده اورژانسی و تهدید کننده حیات است، بدون توجه به پتاسیم، جراحی شروع میشود و همزمان درمانهای دارویی استفاده میشود.</a:t>
            </a:r>
            <a:endParaRPr lang="fa-IR" sz="3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383</TotalTime>
  <Words>2942</Words>
  <Application>Microsoft Office PowerPoint</Application>
  <PresentationFormat>On-screen Show (4:3)</PresentationFormat>
  <Paragraphs>138</Paragraphs>
  <Slides>33</Slides>
  <Notes>0</Notes>
  <HiddenSlides>1</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Flow</vt:lpstr>
      <vt:lpstr>Slide 1</vt:lpstr>
      <vt:lpstr>مشاوره های جراحی در بیماری مزمن کلیه</vt:lpstr>
      <vt:lpstr>Slide 3</vt:lpstr>
      <vt:lpstr>بهترین زمان دیالیز قبل جراحی</vt:lpstr>
      <vt:lpstr>Slide 5</vt:lpstr>
      <vt:lpstr>Slide 6</vt:lpstr>
      <vt:lpstr>ارزیابی قبل جراحی</vt:lpstr>
      <vt:lpstr>Slide 8</vt:lpstr>
      <vt:lpstr>Slide 9</vt:lpstr>
      <vt:lpstr>Slide 10</vt:lpstr>
      <vt:lpstr>Slide 11</vt:lpstr>
      <vt:lpstr>Slide 12</vt:lpstr>
      <vt:lpstr>Slide 13</vt:lpstr>
      <vt:lpstr>Slide 14</vt:lpstr>
      <vt:lpstr>Slide 15</vt:lpstr>
      <vt:lpstr>فشارخون مناسب جهت انجام عمل جراحی</vt:lpstr>
      <vt:lpstr>Slide 17</vt:lpstr>
      <vt:lpstr>Slide 18</vt:lpstr>
      <vt:lpstr>جراحی در بیماران پیوند کلیه</vt:lpstr>
      <vt:lpstr>تغییر در رژیم درمانی ایمونوساپرسیو</vt:lpstr>
      <vt:lpstr>Slide 21</vt:lpstr>
      <vt:lpstr>Slide 22</vt:lpstr>
      <vt:lpstr>Slide 23</vt:lpstr>
      <vt:lpstr>Slide 24</vt:lpstr>
      <vt:lpstr>Slide 25</vt:lpstr>
      <vt:lpstr>Slide 26</vt:lpstr>
      <vt:lpstr>Slide 27</vt:lpstr>
      <vt:lpstr>Slide 28</vt:lpstr>
      <vt:lpstr>مشاوره های نفرولوژی در بیمار یهای زنان و زایمان</vt:lpstr>
      <vt:lpstr>Slide 30</vt:lpstr>
      <vt:lpstr>Slide 31</vt:lpstr>
      <vt:lpstr>Slide 32</vt:lpstr>
      <vt:lpstr>Slide 33</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Nika</dc:creator>
  <cp:lastModifiedBy>Nika</cp:lastModifiedBy>
  <cp:revision>125</cp:revision>
  <dcterms:created xsi:type="dcterms:W3CDTF">2021-02-12T00:41:04Z</dcterms:created>
  <dcterms:modified xsi:type="dcterms:W3CDTF">2005-02-08T02:47:46Z</dcterms:modified>
</cp:coreProperties>
</file>